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76" r:id="rId4"/>
    <p:sldId id="258" r:id="rId5"/>
    <p:sldId id="259" r:id="rId6"/>
    <p:sldId id="260" r:id="rId7"/>
    <p:sldId id="261" r:id="rId8"/>
    <p:sldId id="262" r:id="rId9"/>
    <p:sldId id="271" r:id="rId10"/>
    <p:sldId id="267" r:id="rId11"/>
    <p:sldId id="266" r:id="rId12"/>
    <p:sldId id="272" r:id="rId13"/>
    <p:sldId id="265" r:id="rId14"/>
    <p:sldId id="264" r:id="rId15"/>
    <p:sldId id="268" r:id="rId16"/>
    <p:sldId id="277" r:id="rId17"/>
    <p:sldId id="274" r:id="rId18"/>
    <p:sldId id="269" r:id="rId19"/>
    <p:sldId id="270" r:id="rId20"/>
    <p:sldId id="275" r:id="rId21"/>
    <p:sldId id="27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357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54C10D6-6379-4DEE-ADE1-7E5A319D16EE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NZ"/>
        </a:p>
      </dgm:t>
    </dgm:pt>
    <dgm:pt modelId="{3C6472DD-555D-4D6C-B30F-985FA5DA2BAF}">
      <dgm:prSet phldrT="[Text]"/>
      <dgm:spPr/>
      <dgm:t>
        <a:bodyPr/>
        <a:lstStyle/>
        <a:p>
          <a:r>
            <a:rPr lang="en-NZ" dirty="0" smtClean="0"/>
            <a:t>Business plan and vision</a:t>
          </a:r>
          <a:endParaRPr lang="en-NZ" dirty="0"/>
        </a:p>
      </dgm:t>
    </dgm:pt>
    <dgm:pt modelId="{3BBEA262-2790-43A2-83A5-7D57B1C3D410}" type="parTrans" cxnId="{BEC1E7D3-9B4B-492A-A8EF-A2A6163401DE}">
      <dgm:prSet/>
      <dgm:spPr/>
      <dgm:t>
        <a:bodyPr/>
        <a:lstStyle/>
        <a:p>
          <a:endParaRPr lang="en-NZ"/>
        </a:p>
      </dgm:t>
    </dgm:pt>
    <dgm:pt modelId="{6EA7FB4A-45C2-4A47-A51E-54FC60569A23}" type="sibTrans" cxnId="{BEC1E7D3-9B4B-492A-A8EF-A2A6163401DE}">
      <dgm:prSet/>
      <dgm:spPr/>
      <dgm:t>
        <a:bodyPr/>
        <a:lstStyle/>
        <a:p>
          <a:endParaRPr lang="en-NZ"/>
        </a:p>
      </dgm:t>
    </dgm:pt>
    <dgm:pt modelId="{95B8EC80-A577-46E7-BC85-7687B21BD77B}">
      <dgm:prSet phldrT="[Text]"/>
      <dgm:spPr/>
      <dgm:t>
        <a:bodyPr/>
        <a:lstStyle/>
        <a:p>
          <a:r>
            <a:rPr lang="en-NZ" dirty="0" smtClean="0"/>
            <a:t>succession</a:t>
          </a:r>
          <a:endParaRPr lang="en-NZ" dirty="0"/>
        </a:p>
      </dgm:t>
    </dgm:pt>
    <dgm:pt modelId="{BB1E9B3B-061C-401A-988F-C6AEB352654C}" type="parTrans" cxnId="{B42BAE60-12D3-41F5-BEAF-BF8F26DE158E}">
      <dgm:prSet/>
      <dgm:spPr/>
      <dgm:t>
        <a:bodyPr/>
        <a:lstStyle/>
        <a:p>
          <a:endParaRPr lang="en-NZ"/>
        </a:p>
      </dgm:t>
    </dgm:pt>
    <dgm:pt modelId="{6B579341-8A4D-4C57-8CF9-502AC59E4B8B}" type="sibTrans" cxnId="{B42BAE60-12D3-41F5-BEAF-BF8F26DE158E}">
      <dgm:prSet/>
      <dgm:spPr/>
      <dgm:t>
        <a:bodyPr/>
        <a:lstStyle/>
        <a:p>
          <a:endParaRPr lang="en-NZ"/>
        </a:p>
      </dgm:t>
    </dgm:pt>
    <dgm:pt modelId="{F173A142-0839-419E-A593-8D82FE713285}">
      <dgm:prSet phldrT="[Text]"/>
      <dgm:spPr/>
      <dgm:t>
        <a:bodyPr/>
        <a:lstStyle/>
        <a:p>
          <a:r>
            <a:rPr lang="en-NZ" dirty="0" smtClean="0"/>
            <a:t>development</a:t>
          </a:r>
          <a:endParaRPr lang="en-NZ" dirty="0"/>
        </a:p>
      </dgm:t>
    </dgm:pt>
    <dgm:pt modelId="{28A68365-9BB0-4289-BC33-B99A208BD78F}" type="parTrans" cxnId="{3A9273C7-6818-4092-83DB-766941D39CD2}">
      <dgm:prSet/>
      <dgm:spPr/>
      <dgm:t>
        <a:bodyPr/>
        <a:lstStyle/>
        <a:p>
          <a:endParaRPr lang="en-NZ"/>
        </a:p>
      </dgm:t>
    </dgm:pt>
    <dgm:pt modelId="{628B0C8B-BF49-4C14-B663-2DDD44F86FC8}" type="sibTrans" cxnId="{3A9273C7-6818-4092-83DB-766941D39CD2}">
      <dgm:prSet/>
      <dgm:spPr/>
      <dgm:t>
        <a:bodyPr/>
        <a:lstStyle/>
        <a:p>
          <a:endParaRPr lang="en-NZ"/>
        </a:p>
      </dgm:t>
    </dgm:pt>
    <dgm:pt modelId="{D9E48B65-1B71-4594-BD6E-CF9D98E39755}">
      <dgm:prSet phldrT="[Text]"/>
      <dgm:spPr/>
      <dgm:t>
        <a:bodyPr/>
        <a:lstStyle/>
        <a:p>
          <a:r>
            <a:rPr lang="en-NZ" dirty="0" smtClean="0"/>
            <a:t>communication</a:t>
          </a:r>
          <a:endParaRPr lang="en-NZ" dirty="0"/>
        </a:p>
      </dgm:t>
    </dgm:pt>
    <dgm:pt modelId="{4B6D2E8B-3ABC-413F-B40F-99B8BA285967}" type="parTrans" cxnId="{3B7E50EA-8C8E-44B5-B507-3EC776621BE3}">
      <dgm:prSet/>
      <dgm:spPr/>
      <dgm:t>
        <a:bodyPr/>
        <a:lstStyle/>
        <a:p>
          <a:endParaRPr lang="en-NZ"/>
        </a:p>
      </dgm:t>
    </dgm:pt>
    <dgm:pt modelId="{C854AAD2-6022-4FFE-8518-100102D314BC}" type="sibTrans" cxnId="{3B7E50EA-8C8E-44B5-B507-3EC776621BE3}">
      <dgm:prSet/>
      <dgm:spPr/>
      <dgm:t>
        <a:bodyPr/>
        <a:lstStyle/>
        <a:p>
          <a:endParaRPr lang="en-NZ"/>
        </a:p>
      </dgm:t>
    </dgm:pt>
    <dgm:pt modelId="{28AE89CF-C3F4-47F2-BD6A-DBE4F59135E2}">
      <dgm:prSet phldrT="[Text]"/>
      <dgm:spPr/>
      <dgm:t>
        <a:bodyPr/>
        <a:lstStyle/>
        <a:p>
          <a:r>
            <a:rPr lang="en-NZ" dirty="0" smtClean="0"/>
            <a:t>delivery</a:t>
          </a:r>
          <a:endParaRPr lang="en-NZ" dirty="0"/>
        </a:p>
      </dgm:t>
    </dgm:pt>
    <dgm:pt modelId="{0C82EFC6-AD9D-48A7-9BC6-DFE177579195}" type="parTrans" cxnId="{83BC7740-4631-4988-8A03-0DA26AABE601}">
      <dgm:prSet/>
      <dgm:spPr/>
      <dgm:t>
        <a:bodyPr/>
        <a:lstStyle/>
        <a:p>
          <a:endParaRPr lang="en-NZ"/>
        </a:p>
      </dgm:t>
    </dgm:pt>
    <dgm:pt modelId="{E32D601A-0D80-417E-B062-35BCA3C6961F}" type="sibTrans" cxnId="{83BC7740-4631-4988-8A03-0DA26AABE601}">
      <dgm:prSet/>
      <dgm:spPr/>
      <dgm:t>
        <a:bodyPr/>
        <a:lstStyle/>
        <a:p>
          <a:endParaRPr lang="en-NZ"/>
        </a:p>
      </dgm:t>
    </dgm:pt>
    <dgm:pt modelId="{7C67F2AD-C223-4B41-BBD3-70EC991F5FD9}">
      <dgm:prSet/>
      <dgm:spPr/>
      <dgm:t>
        <a:bodyPr/>
        <a:lstStyle/>
        <a:p>
          <a:r>
            <a:rPr lang="en-NZ" dirty="0" smtClean="0"/>
            <a:t>understanding</a:t>
          </a:r>
          <a:endParaRPr lang="en-NZ" dirty="0"/>
        </a:p>
      </dgm:t>
    </dgm:pt>
    <dgm:pt modelId="{5AA2CEEF-1C6F-4169-9CCD-B876E7255437}" type="parTrans" cxnId="{937B368E-C1DE-4193-8F53-9ED6824F323D}">
      <dgm:prSet/>
      <dgm:spPr/>
      <dgm:t>
        <a:bodyPr/>
        <a:lstStyle/>
        <a:p>
          <a:endParaRPr lang="en-NZ"/>
        </a:p>
      </dgm:t>
    </dgm:pt>
    <dgm:pt modelId="{76FFC4DE-43F3-46E7-8265-0E134676426A}" type="sibTrans" cxnId="{937B368E-C1DE-4193-8F53-9ED6824F323D}">
      <dgm:prSet/>
      <dgm:spPr/>
      <dgm:t>
        <a:bodyPr/>
        <a:lstStyle/>
        <a:p>
          <a:endParaRPr lang="en-NZ"/>
        </a:p>
      </dgm:t>
    </dgm:pt>
    <dgm:pt modelId="{11A71747-54F9-4849-8657-93EF311BD33B}">
      <dgm:prSet/>
      <dgm:spPr/>
      <dgm:t>
        <a:bodyPr/>
        <a:lstStyle/>
        <a:p>
          <a:r>
            <a:rPr lang="en-NZ" dirty="0" smtClean="0"/>
            <a:t>Team work</a:t>
          </a:r>
          <a:endParaRPr lang="en-NZ" dirty="0"/>
        </a:p>
      </dgm:t>
    </dgm:pt>
    <dgm:pt modelId="{DF82CF7D-EE63-4256-99BC-47D0397B7EF5}" type="parTrans" cxnId="{B4CE6C02-FE7A-4A61-83CC-8801EF9903B3}">
      <dgm:prSet/>
      <dgm:spPr/>
      <dgm:t>
        <a:bodyPr/>
        <a:lstStyle/>
        <a:p>
          <a:endParaRPr lang="en-NZ"/>
        </a:p>
      </dgm:t>
    </dgm:pt>
    <dgm:pt modelId="{1111894B-ECB1-4E86-965A-E3C46E9B28EE}" type="sibTrans" cxnId="{B4CE6C02-FE7A-4A61-83CC-8801EF9903B3}">
      <dgm:prSet/>
      <dgm:spPr/>
      <dgm:t>
        <a:bodyPr/>
        <a:lstStyle/>
        <a:p>
          <a:endParaRPr lang="en-NZ"/>
        </a:p>
      </dgm:t>
    </dgm:pt>
    <dgm:pt modelId="{8F2CB687-B5EF-4CF8-978A-9C1AA4B11E54}">
      <dgm:prSet/>
      <dgm:spPr/>
      <dgm:t>
        <a:bodyPr/>
        <a:lstStyle/>
        <a:p>
          <a:r>
            <a:rPr lang="en-NZ" dirty="0" smtClean="0"/>
            <a:t>trust</a:t>
          </a:r>
          <a:endParaRPr lang="en-NZ" dirty="0"/>
        </a:p>
      </dgm:t>
    </dgm:pt>
    <dgm:pt modelId="{A0FAAF3D-1A01-447D-BB85-F4F472F1375D}" type="parTrans" cxnId="{F38DAE4F-5447-40A2-A7F5-F9F712E2D37F}">
      <dgm:prSet/>
      <dgm:spPr/>
      <dgm:t>
        <a:bodyPr/>
        <a:lstStyle/>
        <a:p>
          <a:endParaRPr lang="en-NZ"/>
        </a:p>
      </dgm:t>
    </dgm:pt>
    <dgm:pt modelId="{7391844F-01D3-47D6-82B2-81ECE1DB917C}" type="sibTrans" cxnId="{F38DAE4F-5447-40A2-A7F5-F9F712E2D37F}">
      <dgm:prSet/>
      <dgm:spPr/>
      <dgm:t>
        <a:bodyPr/>
        <a:lstStyle/>
        <a:p>
          <a:endParaRPr lang="en-NZ"/>
        </a:p>
      </dgm:t>
    </dgm:pt>
    <dgm:pt modelId="{EFD64E66-F4ED-4996-A59D-D9FE89A0D30E}">
      <dgm:prSet/>
      <dgm:spPr/>
      <dgm:t>
        <a:bodyPr/>
        <a:lstStyle/>
        <a:p>
          <a:r>
            <a:rPr lang="en-NZ" dirty="0" smtClean="0"/>
            <a:t>governance</a:t>
          </a:r>
          <a:endParaRPr lang="en-NZ" dirty="0"/>
        </a:p>
      </dgm:t>
    </dgm:pt>
    <dgm:pt modelId="{66A96B89-0811-4AC7-9808-69A9DE8E9FCA}" type="parTrans" cxnId="{1309AD93-8C1B-4011-A579-EBAD1D3E6D01}">
      <dgm:prSet/>
      <dgm:spPr/>
      <dgm:t>
        <a:bodyPr/>
        <a:lstStyle/>
        <a:p>
          <a:endParaRPr lang="en-NZ"/>
        </a:p>
      </dgm:t>
    </dgm:pt>
    <dgm:pt modelId="{46EE4C14-AA75-4ECB-A49C-358D054EF088}" type="sibTrans" cxnId="{1309AD93-8C1B-4011-A579-EBAD1D3E6D01}">
      <dgm:prSet/>
      <dgm:spPr/>
      <dgm:t>
        <a:bodyPr/>
        <a:lstStyle/>
        <a:p>
          <a:endParaRPr lang="en-NZ"/>
        </a:p>
      </dgm:t>
    </dgm:pt>
    <dgm:pt modelId="{05FDFFA4-E8AC-4F62-AD0D-361E815A4D8F}">
      <dgm:prSet/>
      <dgm:spPr/>
      <dgm:t>
        <a:bodyPr/>
        <a:lstStyle/>
        <a:p>
          <a:r>
            <a:rPr lang="en-NZ" dirty="0" smtClean="0"/>
            <a:t>Partnerships </a:t>
          </a:r>
          <a:endParaRPr lang="en-NZ" dirty="0"/>
        </a:p>
      </dgm:t>
    </dgm:pt>
    <dgm:pt modelId="{F39A3FEA-5B65-45D9-95C8-634677EC72D4}" type="parTrans" cxnId="{4476ADC7-AAD0-4966-A1FA-D12402E012BE}">
      <dgm:prSet/>
      <dgm:spPr/>
      <dgm:t>
        <a:bodyPr/>
        <a:lstStyle/>
        <a:p>
          <a:endParaRPr lang="en-NZ"/>
        </a:p>
      </dgm:t>
    </dgm:pt>
    <dgm:pt modelId="{96545435-4D6B-476D-8BE9-7809263473B3}" type="sibTrans" cxnId="{4476ADC7-AAD0-4966-A1FA-D12402E012BE}">
      <dgm:prSet/>
      <dgm:spPr/>
      <dgm:t>
        <a:bodyPr/>
        <a:lstStyle/>
        <a:p>
          <a:endParaRPr lang="en-NZ"/>
        </a:p>
      </dgm:t>
    </dgm:pt>
    <dgm:pt modelId="{D2D9E847-4CB5-4A67-91D3-498A7993161B}" type="pres">
      <dgm:prSet presAssocID="{E54C10D6-6379-4DEE-ADE1-7E5A319D16EE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NZ"/>
        </a:p>
      </dgm:t>
    </dgm:pt>
    <dgm:pt modelId="{F27AAD6F-406E-4991-956F-F54C6EA3F4AD}" type="pres">
      <dgm:prSet presAssocID="{E54C10D6-6379-4DEE-ADE1-7E5A319D16EE}" presName="radial" presStyleCnt="0">
        <dgm:presLayoutVars>
          <dgm:animLvl val="ctr"/>
        </dgm:presLayoutVars>
      </dgm:prSet>
      <dgm:spPr/>
    </dgm:pt>
    <dgm:pt modelId="{4928E689-3927-4439-979D-4B0018CCF414}" type="pres">
      <dgm:prSet presAssocID="{3C6472DD-555D-4D6C-B30F-985FA5DA2BAF}" presName="centerShape" presStyleLbl="vennNode1" presStyleIdx="0" presStyleCnt="10"/>
      <dgm:spPr/>
      <dgm:t>
        <a:bodyPr/>
        <a:lstStyle/>
        <a:p>
          <a:endParaRPr lang="en-NZ"/>
        </a:p>
      </dgm:t>
    </dgm:pt>
    <dgm:pt modelId="{8F92AA33-2C98-4F7C-BE5E-0FD5C6F909D8}" type="pres">
      <dgm:prSet presAssocID="{95B8EC80-A577-46E7-BC85-7687B21BD77B}" presName="node" presStyleLbl="vennNode1" presStyleIdx="1" presStyleCnt="10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C7A62560-754B-42CF-8476-6273951C2FC1}" type="pres">
      <dgm:prSet presAssocID="{F173A142-0839-419E-A593-8D82FE713285}" presName="node" presStyleLbl="vennNode1" presStyleIdx="2" presStyleCnt="10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A831507F-0829-4105-B46D-E1AF6B5603E2}" type="pres">
      <dgm:prSet presAssocID="{D9E48B65-1B71-4594-BD6E-CF9D98E39755}" presName="node" presStyleLbl="vennNode1" presStyleIdx="3" presStyleCnt="10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B52A15D2-74CE-44C3-BA06-8EBC54FFBC7E}" type="pres">
      <dgm:prSet presAssocID="{28AE89CF-C3F4-47F2-BD6A-DBE4F59135E2}" presName="node" presStyleLbl="vennNode1" presStyleIdx="4" presStyleCnt="10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83EABF4A-EB02-465B-A22C-8473887DD25C}" type="pres">
      <dgm:prSet presAssocID="{7C67F2AD-C223-4B41-BBD3-70EC991F5FD9}" presName="node" presStyleLbl="vennNode1" presStyleIdx="5" presStyleCnt="10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12A4F595-F719-4FDB-8EC9-436466072D7E}" type="pres">
      <dgm:prSet presAssocID="{11A71747-54F9-4849-8657-93EF311BD33B}" presName="node" presStyleLbl="vennNode1" presStyleIdx="6" presStyleCnt="10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CC05D58A-69BD-4D59-A275-FDD954B07646}" type="pres">
      <dgm:prSet presAssocID="{8F2CB687-B5EF-4CF8-978A-9C1AA4B11E54}" presName="node" presStyleLbl="vennNode1" presStyleIdx="7" presStyleCnt="10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46BDF525-4BC8-4169-B7F6-955207951A96}" type="pres">
      <dgm:prSet presAssocID="{EFD64E66-F4ED-4996-A59D-D9FE89A0D30E}" presName="node" presStyleLbl="vennNode1" presStyleIdx="8" presStyleCnt="10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  <dgm:pt modelId="{1B43F123-66CB-4798-AA2E-BA8B871375B3}" type="pres">
      <dgm:prSet presAssocID="{05FDFFA4-E8AC-4F62-AD0D-361E815A4D8F}" presName="node" presStyleLbl="vennNode1" presStyleIdx="9" presStyleCnt="10">
        <dgm:presLayoutVars>
          <dgm:bulletEnabled val="1"/>
        </dgm:presLayoutVars>
      </dgm:prSet>
      <dgm:spPr/>
      <dgm:t>
        <a:bodyPr/>
        <a:lstStyle/>
        <a:p>
          <a:endParaRPr lang="en-NZ"/>
        </a:p>
      </dgm:t>
    </dgm:pt>
  </dgm:ptLst>
  <dgm:cxnLst>
    <dgm:cxn modelId="{83BC7740-4631-4988-8A03-0DA26AABE601}" srcId="{3C6472DD-555D-4D6C-B30F-985FA5DA2BAF}" destId="{28AE89CF-C3F4-47F2-BD6A-DBE4F59135E2}" srcOrd="3" destOrd="0" parTransId="{0C82EFC6-AD9D-48A7-9BC6-DFE177579195}" sibTransId="{E32D601A-0D80-417E-B062-35BCA3C6961F}"/>
    <dgm:cxn modelId="{3A9273C7-6818-4092-83DB-766941D39CD2}" srcId="{3C6472DD-555D-4D6C-B30F-985FA5DA2BAF}" destId="{F173A142-0839-419E-A593-8D82FE713285}" srcOrd="1" destOrd="0" parTransId="{28A68365-9BB0-4289-BC33-B99A208BD78F}" sibTransId="{628B0C8B-BF49-4C14-B663-2DDD44F86FC8}"/>
    <dgm:cxn modelId="{8893FF6F-6D89-4849-BBC9-B03D5AD61C8C}" type="presOf" srcId="{7C67F2AD-C223-4B41-BBD3-70EC991F5FD9}" destId="{83EABF4A-EB02-465B-A22C-8473887DD25C}" srcOrd="0" destOrd="0" presId="urn:microsoft.com/office/officeart/2005/8/layout/radial3"/>
    <dgm:cxn modelId="{821BC8DC-C1D7-491C-A9E7-11B32A0699A5}" type="presOf" srcId="{D9E48B65-1B71-4594-BD6E-CF9D98E39755}" destId="{A831507F-0829-4105-B46D-E1AF6B5603E2}" srcOrd="0" destOrd="0" presId="urn:microsoft.com/office/officeart/2005/8/layout/radial3"/>
    <dgm:cxn modelId="{BC2E8E69-4F40-4D08-AACA-4130A1592943}" type="presOf" srcId="{F173A142-0839-419E-A593-8D82FE713285}" destId="{C7A62560-754B-42CF-8476-6273951C2FC1}" srcOrd="0" destOrd="0" presId="urn:microsoft.com/office/officeart/2005/8/layout/radial3"/>
    <dgm:cxn modelId="{DCA9F4FB-149D-4B11-A3F4-1D4046A64CDC}" type="presOf" srcId="{8F2CB687-B5EF-4CF8-978A-9C1AA4B11E54}" destId="{CC05D58A-69BD-4D59-A275-FDD954B07646}" srcOrd="0" destOrd="0" presId="urn:microsoft.com/office/officeart/2005/8/layout/radial3"/>
    <dgm:cxn modelId="{68E257C9-8D30-4C2F-9694-23F444AA67EB}" type="presOf" srcId="{E54C10D6-6379-4DEE-ADE1-7E5A319D16EE}" destId="{D2D9E847-4CB5-4A67-91D3-498A7993161B}" srcOrd="0" destOrd="0" presId="urn:microsoft.com/office/officeart/2005/8/layout/radial3"/>
    <dgm:cxn modelId="{C75F56EE-ECAD-48FB-9E82-39FD146C5A18}" type="presOf" srcId="{28AE89CF-C3F4-47F2-BD6A-DBE4F59135E2}" destId="{B52A15D2-74CE-44C3-BA06-8EBC54FFBC7E}" srcOrd="0" destOrd="0" presId="urn:microsoft.com/office/officeart/2005/8/layout/radial3"/>
    <dgm:cxn modelId="{9CB23AC5-CC05-4C4C-A785-5A33AF2400D6}" type="presOf" srcId="{95B8EC80-A577-46E7-BC85-7687B21BD77B}" destId="{8F92AA33-2C98-4F7C-BE5E-0FD5C6F909D8}" srcOrd="0" destOrd="0" presId="urn:microsoft.com/office/officeart/2005/8/layout/radial3"/>
    <dgm:cxn modelId="{931C0614-7D72-4D75-84F7-3A0E01D6F55B}" type="presOf" srcId="{11A71747-54F9-4849-8657-93EF311BD33B}" destId="{12A4F595-F719-4FDB-8EC9-436466072D7E}" srcOrd="0" destOrd="0" presId="urn:microsoft.com/office/officeart/2005/8/layout/radial3"/>
    <dgm:cxn modelId="{3B7E50EA-8C8E-44B5-B507-3EC776621BE3}" srcId="{3C6472DD-555D-4D6C-B30F-985FA5DA2BAF}" destId="{D9E48B65-1B71-4594-BD6E-CF9D98E39755}" srcOrd="2" destOrd="0" parTransId="{4B6D2E8B-3ABC-413F-B40F-99B8BA285967}" sibTransId="{C854AAD2-6022-4FFE-8518-100102D314BC}"/>
    <dgm:cxn modelId="{9C6D105A-A4C2-476A-B2E7-1418FF60DF1E}" type="presOf" srcId="{EFD64E66-F4ED-4996-A59D-D9FE89A0D30E}" destId="{46BDF525-4BC8-4169-B7F6-955207951A96}" srcOrd="0" destOrd="0" presId="urn:microsoft.com/office/officeart/2005/8/layout/radial3"/>
    <dgm:cxn modelId="{B42BAE60-12D3-41F5-BEAF-BF8F26DE158E}" srcId="{3C6472DD-555D-4D6C-B30F-985FA5DA2BAF}" destId="{95B8EC80-A577-46E7-BC85-7687B21BD77B}" srcOrd="0" destOrd="0" parTransId="{BB1E9B3B-061C-401A-988F-C6AEB352654C}" sibTransId="{6B579341-8A4D-4C57-8CF9-502AC59E4B8B}"/>
    <dgm:cxn modelId="{F38DAE4F-5447-40A2-A7F5-F9F712E2D37F}" srcId="{3C6472DD-555D-4D6C-B30F-985FA5DA2BAF}" destId="{8F2CB687-B5EF-4CF8-978A-9C1AA4B11E54}" srcOrd="6" destOrd="0" parTransId="{A0FAAF3D-1A01-447D-BB85-F4F472F1375D}" sibTransId="{7391844F-01D3-47D6-82B2-81ECE1DB917C}"/>
    <dgm:cxn modelId="{1309AD93-8C1B-4011-A579-EBAD1D3E6D01}" srcId="{3C6472DD-555D-4D6C-B30F-985FA5DA2BAF}" destId="{EFD64E66-F4ED-4996-A59D-D9FE89A0D30E}" srcOrd="7" destOrd="0" parTransId="{66A96B89-0811-4AC7-9808-69A9DE8E9FCA}" sibTransId="{46EE4C14-AA75-4ECB-A49C-358D054EF088}"/>
    <dgm:cxn modelId="{B4CE6C02-FE7A-4A61-83CC-8801EF9903B3}" srcId="{3C6472DD-555D-4D6C-B30F-985FA5DA2BAF}" destId="{11A71747-54F9-4849-8657-93EF311BD33B}" srcOrd="5" destOrd="0" parTransId="{DF82CF7D-EE63-4256-99BC-47D0397B7EF5}" sibTransId="{1111894B-ECB1-4E86-965A-E3C46E9B28EE}"/>
    <dgm:cxn modelId="{BEC1E7D3-9B4B-492A-A8EF-A2A6163401DE}" srcId="{E54C10D6-6379-4DEE-ADE1-7E5A319D16EE}" destId="{3C6472DD-555D-4D6C-B30F-985FA5DA2BAF}" srcOrd="0" destOrd="0" parTransId="{3BBEA262-2790-43A2-83A5-7D57B1C3D410}" sibTransId="{6EA7FB4A-45C2-4A47-A51E-54FC60569A23}"/>
    <dgm:cxn modelId="{67B8F894-3902-4194-9B56-5078FCDE7545}" type="presOf" srcId="{3C6472DD-555D-4D6C-B30F-985FA5DA2BAF}" destId="{4928E689-3927-4439-979D-4B0018CCF414}" srcOrd="0" destOrd="0" presId="urn:microsoft.com/office/officeart/2005/8/layout/radial3"/>
    <dgm:cxn modelId="{937B368E-C1DE-4193-8F53-9ED6824F323D}" srcId="{3C6472DD-555D-4D6C-B30F-985FA5DA2BAF}" destId="{7C67F2AD-C223-4B41-BBD3-70EC991F5FD9}" srcOrd="4" destOrd="0" parTransId="{5AA2CEEF-1C6F-4169-9CCD-B876E7255437}" sibTransId="{76FFC4DE-43F3-46E7-8265-0E134676426A}"/>
    <dgm:cxn modelId="{4476ADC7-AAD0-4966-A1FA-D12402E012BE}" srcId="{3C6472DD-555D-4D6C-B30F-985FA5DA2BAF}" destId="{05FDFFA4-E8AC-4F62-AD0D-361E815A4D8F}" srcOrd="8" destOrd="0" parTransId="{F39A3FEA-5B65-45D9-95C8-634677EC72D4}" sibTransId="{96545435-4D6B-476D-8BE9-7809263473B3}"/>
    <dgm:cxn modelId="{7F7E090B-3531-444E-91D2-695F62C7D99D}" type="presOf" srcId="{05FDFFA4-E8AC-4F62-AD0D-361E815A4D8F}" destId="{1B43F123-66CB-4798-AA2E-BA8B871375B3}" srcOrd="0" destOrd="0" presId="urn:microsoft.com/office/officeart/2005/8/layout/radial3"/>
    <dgm:cxn modelId="{23191BC8-5955-4DC1-A7F6-35447592953E}" type="presParOf" srcId="{D2D9E847-4CB5-4A67-91D3-498A7993161B}" destId="{F27AAD6F-406E-4991-956F-F54C6EA3F4AD}" srcOrd="0" destOrd="0" presId="urn:microsoft.com/office/officeart/2005/8/layout/radial3"/>
    <dgm:cxn modelId="{D1C3A882-7614-4D68-A7DF-2790E4A43389}" type="presParOf" srcId="{F27AAD6F-406E-4991-956F-F54C6EA3F4AD}" destId="{4928E689-3927-4439-979D-4B0018CCF414}" srcOrd="0" destOrd="0" presId="urn:microsoft.com/office/officeart/2005/8/layout/radial3"/>
    <dgm:cxn modelId="{037D85B4-3089-4085-914F-03A41553F339}" type="presParOf" srcId="{F27AAD6F-406E-4991-956F-F54C6EA3F4AD}" destId="{8F92AA33-2C98-4F7C-BE5E-0FD5C6F909D8}" srcOrd="1" destOrd="0" presId="urn:microsoft.com/office/officeart/2005/8/layout/radial3"/>
    <dgm:cxn modelId="{97790B10-E06C-4297-A4AB-6EB578784861}" type="presParOf" srcId="{F27AAD6F-406E-4991-956F-F54C6EA3F4AD}" destId="{C7A62560-754B-42CF-8476-6273951C2FC1}" srcOrd="2" destOrd="0" presId="urn:microsoft.com/office/officeart/2005/8/layout/radial3"/>
    <dgm:cxn modelId="{47EB1CE3-1548-410F-99C4-ED60A57BB4E9}" type="presParOf" srcId="{F27AAD6F-406E-4991-956F-F54C6EA3F4AD}" destId="{A831507F-0829-4105-B46D-E1AF6B5603E2}" srcOrd="3" destOrd="0" presId="urn:microsoft.com/office/officeart/2005/8/layout/radial3"/>
    <dgm:cxn modelId="{51EECBDB-5D08-4E1B-A090-4211DB9E1C79}" type="presParOf" srcId="{F27AAD6F-406E-4991-956F-F54C6EA3F4AD}" destId="{B52A15D2-74CE-44C3-BA06-8EBC54FFBC7E}" srcOrd="4" destOrd="0" presId="urn:microsoft.com/office/officeart/2005/8/layout/radial3"/>
    <dgm:cxn modelId="{639D0728-0ED2-4141-9B2E-B73D17BBF0AB}" type="presParOf" srcId="{F27AAD6F-406E-4991-956F-F54C6EA3F4AD}" destId="{83EABF4A-EB02-465B-A22C-8473887DD25C}" srcOrd="5" destOrd="0" presId="urn:microsoft.com/office/officeart/2005/8/layout/radial3"/>
    <dgm:cxn modelId="{C1E7A368-6D1E-4BA6-BC71-3C93D95C5EA7}" type="presParOf" srcId="{F27AAD6F-406E-4991-956F-F54C6EA3F4AD}" destId="{12A4F595-F719-4FDB-8EC9-436466072D7E}" srcOrd="6" destOrd="0" presId="urn:microsoft.com/office/officeart/2005/8/layout/radial3"/>
    <dgm:cxn modelId="{857EADDF-EF33-4B47-896B-F936F9A894D4}" type="presParOf" srcId="{F27AAD6F-406E-4991-956F-F54C6EA3F4AD}" destId="{CC05D58A-69BD-4D59-A275-FDD954B07646}" srcOrd="7" destOrd="0" presId="urn:microsoft.com/office/officeart/2005/8/layout/radial3"/>
    <dgm:cxn modelId="{AEB4BAF5-BFBF-424E-8F38-A486BD74A76C}" type="presParOf" srcId="{F27AAD6F-406E-4991-956F-F54C6EA3F4AD}" destId="{46BDF525-4BC8-4169-B7F6-955207951A96}" srcOrd="8" destOrd="0" presId="urn:microsoft.com/office/officeart/2005/8/layout/radial3"/>
    <dgm:cxn modelId="{4B674A93-4F73-4A09-86F1-0A786052E0AE}" type="presParOf" srcId="{F27AAD6F-406E-4991-956F-F54C6EA3F4AD}" destId="{1B43F123-66CB-4798-AA2E-BA8B871375B3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D551FF49-E41C-4A19-85A5-40F5CE66641A}" type="slidenum">
              <a:rPr lang="en-NZ" smtClean="0"/>
              <a:t>‹#›</a:t>
            </a:fld>
            <a:endParaRPr lang="en-N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NZ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FC4E179-3262-4FC5-8919-E4EF5EECA38E}" type="datetimeFigureOut">
              <a:rPr lang="en-NZ" smtClean="0"/>
              <a:t>8/09/2014</a:t>
            </a:fld>
            <a:endParaRPr lang="en-N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6712"/>
            <a:ext cx="7772400" cy="2016224"/>
          </a:xfrm>
        </p:spPr>
        <p:txBody>
          <a:bodyPr/>
          <a:lstStyle/>
          <a:p>
            <a:pPr algn="ctr"/>
            <a:r>
              <a:rPr lang="en-NZ" dirty="0" smtClean="0"/>
              <a:t>Irrigation Pod meeting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933056"/>
            <a:ext cx="6461760" cy="1224136"/>
          </a:xfrm>
        </p:spPr>
        <p:txBody>
          <a:bodyPr>
            <a:normAutofit/>
          </a:bodyPr>
          <a:lstStyle/>
          <a:p>
            <a:pPr algn="ctr"/>
            <a:r>
              <a:rPr lang="en-NZ" dirty="0" smtClean="0"/>
              <a:t>Alan Williamsons Property and Omakau Rugby pavilion</a:t>
            </a:r>
          </a:p>
          <a:p>
            <a:pPr algn="ctr"/>
            <a:r>
              <a:rPr lang="en-NZ" dirty="0" smtClean="0"/>
              <a:t>1</a:t>
            </a:r>
            <a:r>
              <a:rPr lang="en-NZ" baseline="30000" dirty="0" smtClean="0"/>
              <a:t>st</a:t>
            </a:r>
            <a:r>
              <a:rPr lang="en-NZ" dirty="0" smtClean="0"/>
              <a:t> and 2</a:t>
            </a:r>
            <a:r>
              <a:rPr lang="en-NZ" baseline="30000" dirty="0" smtClean="0"/>
              <a:t>nd</a:t>
            </a:r>
            <a:r>
              <a:rPr lang="en-NZ" dirty="0" smtClean="0"/>
              <a:t> Sept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695252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Good Governance should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450499"/>
          </a:xfrm>
        </p:spPr>
        <p:txBody>
          <a:bodyPr>
            <a:normAutofit/>
          </a:bodyPr>
          <a:lstStyle/>
          <a:p>
            <a:r>
              <a:rPr lang="en-NZ" dirty="0" smtClean="0"/>
              <a:t>Bring accountability </a:t>
            </a:r>
          </a:p>
          <a:p>
            <a:r>
              <a:rPr lang="en-NZ" dirty="0" smtClean="0"/>
              <a:t>Bring performance focused collective decision making</a:t>
            </a:r>
          </a:p>
          <a:p>
            <a:r>
              <a:rPr lang="en-NZ" dirty="0" smtClean="0"/>
              <a:t>breathe enthusiasm</a:t>
            </a:r>
          </a:p>
          <a:p>
            <a:r>
              <a:rPr lang="en-NZ" dirty="0" smtClean="0"/>
              <a:t>Have robust debate on all points</a:t>
            </a:r>
          </a:p>
          <a:p>
            <a:r>
              <a:rPr lang="en-NZ" dirty="0" smtClean="0"/>
              <a:t>Embrace honesty</a:t>
            </a:r>
          </a:p>
          <a:p>
            <a:r>
              <a:rPr lang="en-NZ" dirty="0" smtClean="0"/>
              <a:t>be connected to business</a:t>
            </a:r>
          </a:p>
          <a:p>
            <a:r>
              <a:rPr lang="en-NZ" dirty="0" smtClean="0"/>
              <a:t>Understand Governance vs. Management</a:t>
            </a:r>
          </a:p>
          <a:p>
            <a:endParaRPr lang="en-NZ" dirty="0"/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794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Obstacles</a:t>
            </a:r>
            <a:endParaRPr lang="en-NZ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altLang="en-US" dirty="0" smtClean="0"/>
              <a:t>Knowledge and skills</a:t>
            </a:r>
          </a:p>
          <a:p>
            <a:r>
              <a:rPr lang="en-NZ" altLang="en-US" dirty="0" smtClean="0"/>
              <a:t>Personal attributes</a:t>
            </a:r>
          </a:p>
          <a:p>
            <a:r>
              <a:rPr lang="en-NZ" altLang="en-US" dirty="0" smtClean="0"/>
              <a:t>Letting go? </a:t>
            </a:r>
          </a:p>
          <a:p>
            <a:r>
              <a:rPr lang="en-NZ" altLang="en-US" dirty="0" smtClean="0"/>
              <a:t>Resources and people</a:t>
            </a:r>
          </a:p>
        </p:txBody>
      </p:sp>
    </p:spTree>
    <p:extLst>
      <p:ext uri="{BB962C8B-B14F-4D97-AF65-F5344CB8AC3E}">
        <p14:creationId xmlns:p14="http://schemas.microsoft.com/office/powerpoint/2010/main" val="1673778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24744"/>
            <a:ext cx="7772400" cy="3168352"/>
          </a:xfrm>
        </p:spPr>
        <p:txBody>
          <a:bodyPr>
            <a:normAutofit/>
          </a:bodyPr>
          <a:lstStyle/>
          <a:p>
            <a:pPr algn="l"/>
            <a:r>
              <a:rPr lang="en-NZ" sz="3600" i="1" dirty="0" smtClean="0"/>
              <a:t>Good Governance does not necessarily mean that there is good performance, but poor business performance is usually the result of no or poor governance  </a:t>
            </a:r>
            <a:endParaRPr lang="en-NZ" sz="3600" i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1096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 Vision of Trevor and Harriet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/>
          <a:lstStyle/>
          <a:p>
            <a:r>
              <a:rPr lang="en-NZ" dirty="0" smtClean="0"/>
              <a:t>“</a:t>
            </a:r>
            <a:r>
              <a:rPr lang="en-NZ" i="1" dirty="0" smtClean="0"/>
              <a:t> </a:t>
            </a:r>
            <a:r>
              <a:rPr lang="en-NZ" i="1" dirty="0"/>
              <a:t>To benefit our family now and in the future around educational, employment and business </a:t>
            </a:r>
            <a:r>
              <a:rPr lang="en-NZ" i="1" dirty="0" smtClean="0"/>
              <a:t>opportunities”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30047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Vision statement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658411"/>
          </a:xfrm>
        </p:spPr>
        <p:txBody>
          <a:bodyPr/>
          <a:lstStyle/>
          <a:p>
            <a:r>
              <a:rPr lang="en-NZ" dirty="0" smtClean="0"/>
              <a:t>“</a:t>
            </a:r>
            <a:r>
              <a:rPr lang="en-NZ" i="1" dirty="0" smtClean="0"/>
              <a:t>To create a truly multi generational family owned agri business complete with formal Governance, producing sustained growth and wealth creation through the leverage of the current asset of T H Enterprises</a:t>
            </a:r>
            <a:r>
              <a:rPr lang="en-NZ" dirty="0" smtClean="0"/>
              <a:t>”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57022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 Board consists of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Four members, two independent and the two owners of the business</a:t>
            </a:r>
          </a:p>
          <a:p>
            <a:r>
              <a:rPr lang="en-NZ" dirty="0"/>
              <a:t>South island operation </a:t>
            </a:r>
            <a:r>
              <a:rPr lang="en-NZ" dirty="0" smtClean="0"/>
              <a:t>manager sits on board with no voting rights </a:t>
            </a:r>
          </a:p>
          <a:p>
            <a:r>
              <a:rPr lang="en-NZ" dirty="0"/>
              <a:t>C</a:t>
            </a:r>
            <a:r>
              <a:rPr lang="en-NZ" dirty="0" smtClean="0"/>
              <a:t>hair is independent of business</a:t>
            </a:r>
          </a:p>
          <a:p>
            <a:r>
              <a:rPr lang="en-NZ" dirty="0" smtClean="0"/>
              <a:t>Four completely different people bringing their different strengths and dynamics to the business</a:t>
            </a:r>
          </a:p>
          <a:p>
            <a:endParaRPr lang="en-NZ" dirty="0"/>
          </a:p>
          <a:p>
            <a:pPr marL="114300" indent="0">
              <a:buNone/>
            </a:pPr>
            <a:r>
              <a:rPr lang="en-NZ" i="1" dirty="0" smtClean="0"/>
              <a:t>“Meetings with successful governance is no place for egos, please leave them at the door” </a:t>
            </a:r>
          </a:p>
          <a:p>
            <a:pPr marL="109728" indent="0">
              <a:buNone/>
            </a:pPr>
            <a:r>
              <a:rPr lang="en-NZ" dirty="0" smtClean="0"/>
              <a:t> 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707874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Development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Loganbrae – 1996 (Deer, irrigation)</a:t>
            </a:r>
          </a:p>
          <a:p>
            <a:r>
              <a:rPr lang="en-NZ" dirty="0" smtClean="0"/>
              <a:t>The Wandle (NZDF) – 2004 (Deer)</a:t>
            </a:r>
          </a:p>
          <a:p>
            <a:r>
              <a:rPr lang="en-NZ" dirty="0" smtClean="0"/>
              <a:t>Four square (landcorp) – 2009/10- grazing block</a:t>
            </a:r>
          </a:p>
          <a:p>
            <a:r>
              <a:rPr lang="en-NZ" dirty="0" smtClean="0"/>
              <a:t>Blair's Dairy unit (Landcorp) -2010/11- 450ha dairy unit for 1000 cows</a:t>
            </a:r>
          </a:p>
          <a:p>
            <a:r>
              <a:rPr lang="en-NZ" dirty="0" smtClean="0"/>
              <a:t>Weka swamp (landcorp) – 2011/12 – 300ha dairy support</a:t>
            </a:r>
          </a:p>
          <a:p>
            <a:r>
              <a:rPr lang="en-NZ" dirty="0" smtClean="0"/>
              <a:t>Darfield dairy (TH Enterprise) -2014 – 275 ha dairy farm for 1050 cows, fully irrigated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9702100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/>
              <a:t>D</a:t>
            </a:r>
            <a:r>
              <a:rPr lang="en-NZ" dirty="0" smtClean="0"/>
              <a:t>evelopment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Plan, development must fit the business plan and must fit the property</a:t>
            </a:r>
          </a:p>
          <a:p>
            <a:r>
              <a:rPr lang="en-NZ" dirty="0" smtClean="0"/>
              <a:t>Get expert advice (trust)</a:t>
            </a:r>
          </a:p>
          <a:p>
            <a:r>
              <a:rPr lang="en-NZ" dirty="0" smtClean="0"/>
              <a:t>Compliance is massive and time consuming, take it seriously </a:t>
            </a:r>
          </a:p>
          <a:p>
            <a:r>
              <a:rPr lang="en-NZ" dirty="0" smtClean="0"/>
              <a:t>Spend time exhausting all possibilities, don't make spur of the moment decisions</a:t>
            </a:r>
          </a:p>
          <a:p>
            <a:r>
              <a:rPr lang="en-NZ" dirty="0" smtClean="0"/>
              <a:t>Quote for everything but remember cheapest is not always the best </a:t>
            </a:r>
          </a:p>
          <a:p>
            <a:r>
              <a:rPr lang="en-NZ" dirty="0" smtClean="0"/>
              <a:t>Do it once, do it right, </a:t>
            </a:r>
            <a:r>
              <a:rPr lang="en-NZ" b="1" dirty="0" smtClean="0"/>
              <a:t>DO NOT CUT CORNERS</a:t>
            </a:r>
          </a:p>
          <a:p>
            <a:endParaRPr lang="en-NZ" dirty="0" smtClean="0"/>
          </a:p>
          <a:p>
            <a:pPr marL="109728" indent="0">
              <a:buNone/>
            </a:pPr>
            <a:r>
              <a:rPr lang="en-NZ" dirty="0" smtClean="0"/>
              <a:t>You are spending a lot of money therefore it needs to perform at maximum, e.g. grass, fert, growth rates, infrastructure etc.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33582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\Desktop\o-AMERICAS-CUP-SAN-FRANCISCO-9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0844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etnz-near-capsize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59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909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Lived all my early life in Paerau, Maniototo</a:t>
            </a:r>
          </a:p>
          <a:p>
            <a:r>
              <a:rPr lang="en-NZ" dirty="0" smtClean="0"/>
              <a:t>Took over the family farm in 1992</a:t>
            </a:r>
          </a:p>
          <a:p>
            <a:r>
              <a:rPr lang="en-NZ" dirty="0" smtClean="0"/>
              <a:t>Undertook an Equity partnership (30%) in 1995</a:t>
            </a:r>
          </a:p>
          <a:p>
            <a:r>
              <a:rPr lang="en-NZ" dirty="0" smtClean="0"/>
              <a:t>Proceeded to develop from the “then” farming practice to what currently is deer breeding/finishing/velvet/cattle breeding and finishing and usually lamb plan (1000-2000)</a:t>
            </a:r>
          </a:p>
          <a:p>
            <a:r>
              <a:rPr lang="en-NZ" dirty="0" smtClean="0"/>
              <a:t>In stock units approx. 4500 (1992) to 8000 (2000)</a:t>
            </a:r>
          </a:p>
          <a:p>
            <a:r>
              <a:rPr lang="en-NZ" dirty="0" smtClean="0"/>
              <a:t>Mainly through irrigation and intensification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166767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NZ" dirty="0" smtClean="0"/>
              <a:t> equity partnership</a:t>
            </a:r>
            <a:endParaRPr lang="en-NZ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67544" y="1412776"/>
            <a:ext cx="4040188" cy="762000"/>
          </a:xfrm>
        </p:spPr>
        <p:txBody>
          <a:bodyPr/>
          <a:lstStyle/>
          <a:p>
            <a:r>
              <a:rPr lang="en-NZ" dirty="0" smtClean="0"/>
              <a:t>Pros</a:t>
            </a:r>
            <a:endParaRPr lang="en-NZ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204864"/>
            <a:ext cx="4040188" cy="4104456"/>
          </a:xfrm>
        </p:spPr>
        <p:txBody>
          <a:bodyPr/>
          <a:lstStyle/>
          <a:p>
            <a:r>
              <a:rPr lang="en-NZ" dirty="0" smtClean="0"/>
              <a:t>Creates capital</a:t>
            </a:r>
          </a:p>
          <a:p>
            <a:r>
              <a:rPr lang="en-NZ" dirty="0" smtClean="0"/>
              <a:t>Lessons risk</a:t>
            </a:r>
          </a:p>
          <a:p>
            <a:r>
              <a:rPr lang="en-NZ" dirty="0" smtClean="0"/>
              <a:t>Expertise</a:t>
            </a:r>
          </a:p>
          <a:p>
            <a:r>
              <a:rPr lang="en-NZ" dirty="0" smtClean="0"/>
              <a:t>Reporting</a:t>
            </a:r>
          </a:p>
          <a:p>
            <a:r>
              <a:rPr lang="en-NZ" dirty="0" smtClean="0"/>
              <a:t>Structure around ownership, governance etc.</a:t>
            </a:r>
          </a:p>
          <a:p>
            <a:endParaRPr lang="en-NZ" dirty="0" smtClean="0"/>
          </a:p>
          <a:p>
            <a:endParaRPr lang="en-NZ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4008" y="1412776"/>
            <a:ext cx="4041775" cy="762000"/>
          </a:xfrm>
        </p:spPr>
        <p:txBody>
          <a:bodyPr/>
          <a:lstStyle/>
          <a:p>
            <a:r>
              <a:rPr lang="en-NZ" dirty="0" smtClean="0"/>
              <a:t>Cons</a:t>
            </a:r>
            <a:endParaRPr lang="en-NZ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204864"/>
            <a:ext cx="4041775" cy="4032448"/>
          </a:xfrm>
        </p:spPr>
        <p:txBody>
          <a:bodyPr/>
          <a:lstStyle/>
          <a:p>
            <a:r>
              <a:rPr lang="en-NZ" dirty="0" smtClean="0"/>
              <a:t>Less control</a:t>
            </a:r>
          </a:p>
          <a:p>
            <a:r>
              <a:rPr lang="en-NZ" dirty="0" smtClean="0"/>
              <a:t>Personalities</a:t>
            </a:r>
          </a:p>
          <a:p>
            <a:r>
              <a:rPr lang="en-NZ" dirty="0" smtClean="0"/>
              <a:t>Alignment of expectations re timelines, dividends etc.</a:t>
            </a:r>
          </a:p>
          <a:p>
            <a:r>
              <a:rPr lang="en-NZ" dirty="0" smtClean="0"/>
              <a:t>Reporting and compliance</a:t>
            </a:r>
          </a:p>
          <a:p>
            <a:r>
              <a:rPr lang="en-NZ" dirty="0" smtClean="0"/>
              <a:t>Structures and documentation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98014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7414305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7208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NZ" dirty="0" smtClean="0"/>
              <a:t>Why development and why irrigation??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NZ" i="1" dirty="0" smtClean="0"/>
              <a:t>    If we didn't have a viable farming business </a:t>
            </a:r>
          </a:p>
          <a:p>
            <a:pPr marL="109728" indent="0">
              <a:buNone/>
            </a:pPr>
            <a:r>
              <a:rPr lang="en-NZ" i="1" dirty="0"/>
              <a:t> </a:t>
            </a:r>
            <a:r>
              <a:rPr lang="en-NZ" i="1" dirty="0" smtClean="0"/>
              <a:t>                           </a:t>
            </a:r>
            <a:r>
              <a:rPr lang="en-NZ" b="1" dirty="0" smtClean="0"/>
              <a:t>then </a:t>
            </a:r>
          </a:p>
          <a:p>
            <a:pPr marL="109728" indent="0">
              <a:buNone/>
            </a:pPr>
            <a:r>
              <a:rPr lang="en-NZ" i="1" dirty="0" smtClean="0"/>
              <a:t>            succession was not an option</a:t>
            </a:r>
          </a:p>
          <a:p>
            <a:pPr marL="109728" indent="0">
              <a:buNone/>
            </a:pPr>
            <a:endParaRPr lang="en-NZ" i="1" dirty="0"/>
          </a:p>
          <a:p>
            <a:pPr marL="109728" indent="0">
              <a:buNone/>
            </a:pPr>
            <a:r>
              <a:rPr lang="en-NZ" dirty="0" smtClean="0"/>
              <a:t>Irrigation allowed us the ability to guarantee our production and limit our costs</a:t>
            </a:r>
          </a:p>
          <a:p>
            <a:pPr marL="109728" indent="0">
              <a:buNone/>
            </a:pPr>
            <a:endParaRPr lang="en-NZ" dirty="0"/>
          </a:p>
          <a:p>
            <a:pPr marL="109728" indent="0">
              <a:buNone/>
            </a:pPr>
            <a:r>
              <a:rPr lang="en-NZ" dirty="0" smtClean="0"/>
              <a:t>Gives us (and successors) the ability to exhaust all farming models in the future i.e. it wouldn't limit the business to what it could only do then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750414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My journey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1999 - Burwood station in Te Anau for NZDF</a:t>
            </a:r>
          </a:p>
          <a:p>
            <a:r>
              <a:rPr lang="en-NZ" dirty="0" smtClean="0"/>
              <a:t>2001 – Hakataramea in Kurow</a:t>
            </a:r>
          </a:p>
          <a:p>
            <a:r>
              <a:rPr lang="en-NZ" dirty="0" smtClean="0"/>
              <a:t>2004 – Northern Op,s manager for NZDF</a:t>
            </a:r>
          </a:p>
          <a:p>
            <a:r>
              <a:rPr lang="en-NZ" dirty="0" smtClean="0"/>
              <a:t>2008 – Operations manager for Landcorp Weka</a:t>
            </a:r>
          </a:p>
          <a:p>
            <a:r>
              <a:rPr lang="en-NZ" dirty="0" smtClean="0"/>
              <a:t>2012/13 – Operations Manager for TH Enterprises Ltd</a:t>
            </a:r>
          </a:p>
          <a:p>
            <a:r>
              <a:rPr lang="en-NZ" i="1" dirty="0" smtClean="0"/>
              <a:t>currently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87129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My learnings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Start at the start</a:t>
            </a:r>
          </a:p>
          <a:p>
            <a:pPr marL="109728" indent="0">
              <a:buNone/>
            </a:pPr>
            <a:endParaRPr lang="en-NZ" dirty="0"/>
          </a:p>
          <a:p>
            <a:pPr marL="109728" indent="0">
              <a:buNone/>
            </a:pPr>
            <a:r>
              <a:rPr lang="en-NZ" dirty="0" smtClean="0"/>
              <a:t>“ </a:t>
            </a:r>
            <a:r>
              <a:rPr lang="en-NZ" i="1" dirty="0" smtClean="0"/>
              <a:t>if you don't know where you want to go, how   are you going to get to where you want to be</a:t>
            </a:r>
            <a:r>
              <a:rPr lang="en-NZ" dirty="0" smtClean="0"/>
              <a:t>”  </a:t>
            </a:r>
          </a:p>
          <a:p>
            <a:pPr marL="109728" indent="0">
              <a:buNone/>
            </a:pPr>
            <a:endParaRPr lang="en-NZ" dirty="0"/>
          </a:p>
          <a:p>
            <a:pPr marL="109728" indent="0">
              <a:buNone/>
            </a:pPr>
            <a:r>
              <a:rPr lang="en-NZ" dirty="0" smtClean="0"/>
              <a:t>“</a:t>
            </a:r>
            <a:r>
              <a:rPr lang="en-NZ" i="1" dirty="0" smtClean="0"/>
              <a:t>if you always do what you have always done, you will always get what you always got”</a:t>
            </a:r>
            <a:endParaRPr lang="en-NZ" i="1" dirty="0"/>
          </a:p>
        </p:txBody>
      </p:sp>
    </p:spTree>
    <p:extLst>
      <p:ext uri="{BB962C8B-B14F-4D97-AF65-F5344CB8AC3E}">
        <p14:creationId xmlns:p14="http://schemas.microsoft.com/office/powerpoint/2010/main" val="305037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So, start at the start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95536" y="1340769"/>
            <a:ext cx="8229600" cy="4968552"/>
          </a:xfrm>
        </p:spPr>
        <p:txBody>
          <a:bodyPr>
            <a:normAutofit/>
          </a:bodyPr>
          <a:lstStyle/>
          <a:p>
            <a:r>
              <a:rPr lang="en-NZ" dirty="0" smtClean="0"/>
              <a:t>Engage all affected parties in robust discussions (mother, father, sister, brother, grand mother, grand father, son, daughter, dog , cat, etc.)</a:t>
            </a:r>
          </a:p>
          <a:p>
            <a:r>
              <a:rPr lang="en-NZ" dirty="0" smtClean="0"/>
              <a:t>Use professional help to understand and plan including your finance and legal team</a:t>
            </a:r>
          </a:p>
          <a:p>
            <a:pPr marL="109728" indent="0">
              <a:buNone/>
            </a:pPr>
            <a:endParaRPr lang="en-NZ" dirty="0" smtClean="0"/>
          </a:p>
          <a:p>
            <a:pPr marL="109728" indent="0">
              <a:buNone/>
            </a:pPr>
            <a:r>
              <a:rPr lang="en-NZ" i="1" dirty="0" smtClean="0"/>
              <a:t>     we are a jack of all trades and usually a master of none</a:t>
            </a:r>
          </a:p>
          <a:p>
            <a:pPr marL="109728" indent="0">
              <a:buNone/>
            </a:pPr>
            <a:endParaRPr lang="en-NZ" i="1" dirty="0"/>
          </a:p>
          <a:p>
            <a:pPr marL="109728" indent="0">
              <a:buNone/>
            </a:pPr>
            <a:r>
              <a:rPr lang="en-NZ" b="1" dirty="0" smtClean="0"/>
              <a:t>You will arrive at a point where you have a business plan or vision of where you and all involved know what the game plan is.</a:t>
            </a:r>
          </a:p>
          <a:p>
            <a:pPr marL="109728" indent="0">
              <a:buNone/>
            </a:pPr>
            <a:endParaRPr lang="en-NZ" b="1" dirty="0" smtClean="0"/>
          </a:p>
          <a:p>
            <a:pPr marL="109728" indent="0">
              <a:buNone/>
            </a:pPr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235427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dirty="0" smtClean="0"/>
              <a:t>We missed this point 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Discussed with family , had financial and legal advice</a:t>
            </a:r>
          </a:p>
          <a:p>
            <a:r>
              <a:rPr lang="en-NZ" dirty="0" smtClean="0"/>
              <a:t>Realised we needed to develop to have a robust, sound business that was profitable for future- for us that was irrigation( meant land use change and intensification)</a:t>
            </a:r>
          </a:p>
          <a:p>
            <a:r>
              <a:rPr lang="en-NZ" dirty="0" smtClean="0"/>
              <a:t>Entered into a Equity Partnership </a:t>
            </a:r>
          </a:p>
          <a:p>
            <a:pPr marL="109728" indent="0">
              <a:buNone/>
            </a:pPr>
            <a:r>
              <a:rPr lang="en-NZ" dirty="0" smtClean="0"/>
              <a:t>                                </a:t>
            </a:r>
            <a:r>
              <a:rPr lang="en-NZ" b="1" dirty="0" smtClean="0"/>
              <a:t>BUT</a:t>
            </a:r>
          </a:p>
          <a:p>
            <a:pPr marL="109728" indent="0">
              <a:buNone/>
            </a:pPr>
            <a:endParaRPr lang="en-NZ" b="1" dirty="0" smtClean="0"/>
          </a:p>
          <a:p>
            <a:r>
              <a:rPr lang="en-NZ" b="1" dirty="0"/>
              <a:t>Didn't really have a solid vision or game plan </a:t>
            </a:r>
            <a:endParaRPr lang="en-NZ" b="1" dirty="0" smtClean="0"/>
          </a:p>
          <a:p>
            <a:pPr marL="109728" indent="0">
              <a:buNone/>
            </a:pPr>
            <a:endParaRPr lang="en-NZ" b="1" dirty="0"/>
          </a:p>
        </p:txBody>
      </p:sp>
    </p:spTree>
    <p:extLst>
      <p:ext uri="{BB962C8B-B14F-4D97-AF65-F5344CB8AC3E}">
        <p14:creationId xmlns:p14="http://schemas.microsoft.com/office/powerpoint/2010/main" val="276165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Where to for our business???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 smtClean="0"/>
              <a:t>Need to establish a business plan</a:t>
            </a:r>
          </a:p>
          <a:p>
            <a:r>
              <a:rPr lang="en-NZ" dirty="0" smtClean="0"/>
              <a:t>Need to model our business on our business plan</a:t>
            </a:r>
          </a:p>
          <a:p>
            <a:r>
              <a:rPr lang="en-NZ" dirty="0" smtClean="0"/>
              <a:t>expansion verse consolidation?</a:t>
            </a:r>
          </a:p>
          <a:p>
            <a:r>
              <a:rPr lang="en-NZ" dirty="0" smtClean="0"/>
              <a:t>Partnership growth or personal growth?</a:t>
            </a:r>
          </a:p>
          <a:p>
            <a:r>
              <a:rPr lang="en-NZ" dirty="0" smtClean="0"/>
              <a:t>Time frame of our Equity partnership?</a:t>
            </a:r>
          </a:p>
          <a:p>
            <a:r>
              <a:rPr lang="en-NZ" dirty="0" smtClean="0"/>
              <a:t>Introduction of either formal or advisory governance                             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64398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NZ" dirty="0" smtClean="0"/>
              <a:t>Why have Governance??</a:t>
            </a:r>
            <a:endParaRPr lang="en-NZ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dirty="0" smtClean="0"/>
              <a:t>Opportunities</a:t>
            </a:r>
          </a:p>
          <a:p>
            <a:r>
              <a:rPr lang="en-NZ" dirty="0" smtClean="0"/>
              <a:t>Strategic growth and developments</a:t>
            </a:r>
          </a:p>
          <a:p>
            <a:r>
              <a:rPr lang="en-NZ" dirty="0" smtClean="0"/>
              <a:t>Succession </a:t>
            </a:r>
          </a:p>
          <a:p>
            <a:r>
              <a:rPr lang="en-NZ" dirty="0" smtClean="0"/>
              <a:t>Collective ideas and decision making (expertise)</a:t>
            </a:r>
          </a:p>
          <a:p>
            <a:r>
              <a:rPr lang="en-NZ" dirty="0" smtClean="0"/>
              <a:t>Direction to achieve the business's purpose</a:t>
            </a:r>
          </a:p>
          <a:p>
            <a:r>
              <a:rPr lang="en-NZ" dirty="0" smtClean="0"/>
              <a:t>Compliance- Nutrients and health and safety</a:t>
            </a:r>
          </a:p>
          <a:p>
            <a:r>
              <a:rPr lang="en-NZ" dirty="0" smtClean="0"/>
              <a:t>Planning and reporting</a:t>
            </a:r>
          </a:p>
          <a:p>
            <a:r>
              <a:rPr lang="en-NZ" dirty="0" smtClean="0"/>
              <a:t>Support for business owners</a:t>
            </a:r>
          </a:p>
          <a:p>
            <a:r>
              <a:rPr lang="en-NZ" dirty="0" smtClean="0"/>
              <a:t>Support for staff </a:t>
            </a:r>
          </a:p>
          <a:p>
            <a:pPr marL="109728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494251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2208</TotalTime>
  <Words>881</Words>
  <Application>Microsoft Office PowerPoint</Application>
  <PresentationFormat>On-screen Show (4:3)</PresentationFormat>
  <Paragraphs>128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Adjacency</vt:lpstr>
      <vt:lpstr>Irrigation Pod meeting</vt:lpstr>
      <vt:lpstr>PowerPoint Presentation</vt:lpstr>
      <vt:lpstr>Why development and why irrigation??</vt:lpstr>
      <vt:lpstr>My journey</vt:lpstr>
      <vt:lpstr>My learnings</vt:lpstr>
      <vt:lpstr>So, start at the start</vt:lpstr>
      <vt:lpstr>We missed this point </vt:lpstr>
      <vt:lpstr>Where to for our business???</vt:lpstr>
      <vt:lpstr>Why have Governance??</vt:lpstr>
      <vt:lpstr>Good Governance should</vt:lpstr>
      <vt:lpstr>Obstacles</vt:lpstr>
      <vt:lpstr>Good Governance does not necessarily mean that there is good performance, but poor business performance is usually the result of no or poor governance  </vt:lpstr>
      <vt:lpstr> Vision of Trevor and Harriet</vt:lpstr>
      <vt:lpstr>Vision statement</vt:lpstr>
      <vt:lpstr> Board consists of</vt:lpstr>
      <vt:lpstr>Development</vt:lpstr>
      <vt:lpstr>Development</vt:lpstr>
      <vt:lpstr>PowerPoint Presentation</vt:lpstr>
      <vt:lpstr>PowerPoint Presentation</vt:lpstr>
      <vt:lpstr> equity partnership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Irrigation Pod meeting</dc:title>
  <dc:creator>User</dc:creator>
  <cp:lastModifiedBy>journalist</cp:lastModifiedBy>
  <cp:revision>36</cp:revision>
  <dcterms:created xsi:type="dcterms:W3CDTF">2014-08-21T19:27:46Z</dcterms:created>
  <dcterms:modified xsi:type="dcterms:W3CDTF">2014-09-07T22:51:32Z</dcterms:modified>
</cp:coreProperties>
</file>