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Lst>
  <p:notesMasterIdLst>
    <p:notesMasterId r:id="rId46"/>
  </p:notesMasterIdLst>
  <p:sldIdLst>
    <p:sldId id="303" r:id="rId5"/>
    <p:sldId id="315" r:id="rId6"/>
    <p:sldId id="359" r:id="rId7"/>
    <p:sldId id="360" r:id="rId8"/>
    <p:sldId id="342" r:id="rId9"/>
    <p:sldId id="344" r:id="rId10"/>
    <p:sldId id="373" r:id="rId11"/>
    <p:sldId id="372" r:id="rId12"/>
    <p:sldId id="374" r:id="rId13"/>
    <p:sldId id="288" r:id="rId14"/>
    <p:sldId id="345" r:id="rId15"/>
    <p:sldId id="346" r:id="rId16"/>
    <p:sldId id="347" r:id="rId17"/>
    <p:sldId id="356" r:id="rId18"/>
    <p:sldId id="357" r:id="rId19"/>
    <p:sldId id="318" r:id="rId20"/>
    <p:sldId id="349" r:id="rId21"/>
    <p:sldId id="350" r:id="rId22"/>
    <p:sldId id="355" r:id="rId23"/>
    <p:sldId id="351" r:id="rId24"/>
    <p:sldId id="352" r:id="rId25"/>
    <p:sldId id="353" r:id="rId26"/>
    <p:sldId id="361" r:id="rId27"/>
    <p:sldId id="363" r:id="rId28"/>
    <p:sldId id="364" r:id="rId29"/>
    <p:sldId id="354" r:id="rId30"/>
    <p:sldId id="365" r:id="rId31"/>
    <p:sldId id="366" r:id="rId32"/>
    <p:sldId id="369" r:id="rId33"/>
    <p:sldId id="368" r:id="rId34"/>
    <p:sldId id="324" r:id="rId35"/>
    <p:sldId id="376" r:id="rId36"/>
    <p:sldId id="377" r:id="rId37"/>
    <p:sldId id="379" r:id="rId38"/>
    <p:sldId id="380" r:id="rId39"/>
    <p:sldId id="381" r:id="rId40"/>
    <p:sldId id="383" r:id="rId41"/>
    <p:sldId id="384" r:id="rId42"/>
    <p:sldId id="386" r:id="rId43"/>
    <p:sldId id="387" r:id="rId44"/>
    <p:sldId id="388" r:id="rId4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pitchFamily="-32"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32"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32"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32"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32" charset="-128"/>
        <a:cs typeface="+mn-cs"/>
      </a:defRPr>
    </a:lvl5pPr>
    <a:lvl6pPr marL="2286000" algn="l" defTabSz="914400" rtl="0" eaLnBrk="1" latinLnBrk="0" hangingPunct="1">
      <a:defRPr sz="2400" kern="1200">
        <a:solidFill>
          <a:schemeClr val="tx1"/>
        </a:solidFill>
        <a:latin typeface="Arial" charset="0"/>
        <a:ea typeface="ヒラギノ角ゴ Pro W3" pitchFamily="-32" charset="-128"/>
        <a:cs typeface="+mn-cs"/>
      </a:defRPr>
    </a:lvl6pPr>
    <a:lvl7pPr marL="2743200" algn="l" defTabSz="914400" rtl="0" eaLnBrk="1" latinLnBrk="0" hangingPunct="1">
      <a:defRPr sz="2400" kern="1200">
        <a:solidFill>
          <a:schemeClr val="tx1"/>
        </a:solidFill>
        <a:latin typeface="Arial" charset="0"/>
        <a:ea typeface="ヒラギノ角ゴ Pro W3" pitchFamily="-32" charset="-128"/>
        <a:cs typeface="+mn-cs"/>
      </a:defRPr>
    </a:lvl7pPr>
    <a:lvl8pPr marL="3200400" algn="l" defTabSz="914400" rtl="0" eaLnBrk="1" latinLnBrk="0" hangingPunct="1">
      <a:defRPr sz="2400" kern="1200">
        <a:solidFill>
          <a:schemeClr val="tx1"/>
        </a:solidFill>
        <a:latin typeface="Arial" charset="0"/>
        <a:ea typeface="ヒラギノ角ゴ Pro W3" pitchFamily="-32" charset="-128"/>
        <a:cs typeface="+mn-cs"/>
      </a:defRPr>
    </a:lvl8pPr>
    <a:lvl9pPr marL="3657600" algn="l" defTabSz="914400" rtl="0" eaLnBrk="1" latinLnBrk="0" hangingPunct="1">
      <a:defRPr sz="2400" kern="1200">
        <a:solidFill>
          <a:schemeClr val="tx1"/>
        </a:solidFill>
        <a:latin typeface="Arial" charset="0"/>
        <a:ea typeface="ヒラギノ角ゴ Pro W3" pitchFamily="-32"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bower" initials="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7B7"/>
    <a:srgbClr val="00755C"/>
    <a:srgbClr val="FF7C80"/>
    <a:srgbClr val="FFCC99"/>
    <a:srgbClr val="FFFF99"/>
    <a:srgbClr val="FFCCCC"/>
    <a:srgbClr val="008A3E"/>
    <a:srgbClr val="83D076"/>
    <a:srgbClr val="FF9999"/>
    <a:srgbClr val="0087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64" autoAdjust="0"/>
    <p:restoredTop sz="95560" autoAdjust="0"/>
  </p:normalViewPr>
  <p:slideViewPr>
    <p:cSldViewPr>
      <p:cViewPr>
        <p:scale>
          <a:sx n="115" d="100"/>
          <a:sy n="115" d="100"/>
        </p:scale>
        <p:origin x="-804" y="-54"/>
      </p:cViewPr>
      <p:guideLst>
        <p:guide orient="horz" pos="2160"/>
        <p:guide pos="2880"/>
      </p:guideLst>
    </p:cSldViewPr>
  </p:slideViewPr>
  <p:outlineViewPr>
    <p:cViewPr>
      <p:scale>
        <a:sx n="66" d="100"/>
        <a:sy n="66" d="100"/>
      </p:scale>
      <p:origin x="0" y="200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561C80DA-910F-414F-8C65-308AAD7C4EB5}" type="slidenum">
              <a:rPr lang="en-US"/>
              <a:pPr/>
              <a:t>‹#›</a:t>
            </a:fld>
            <a:endParaRPr lang="en-US" dirty="0"/>
          </a:p>
        </p:txBody>
      </p:sp>
    </p:spTree>
    <p:extLst>
      <p:ext uri="{BB962C8B-B14F-4D97-AF65-F5344CB8AC3E}">
        <p14:creationId xmlns:p14="http://schemas.microsoft.com/office/powerpoint/2010/main" val="29208582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ヒラギノ角ゴ Pro W3" pitchFamily="-32" charset="-128"/>
        <a:cs typeface="+mn-cs"/>
      </a:defRPr>
    </a:lvl1pPr>
    <a:lvl2pPr marL="457200" algn="l" rtl="0" fontAlgn="base">
      <a:spcBef>
        <a:spcPct val="30000"/>
      </a:spcBef>
      <a:spcAft>
        <a:spcPct val="0"/>
      </a:spcAft>
      <a:defRPr sz="1200" kern="1200">
        <a:solidFill>
          <a:schemeClr val="tx1"/>
        </a:solidFill>
        <a:latin typeface="Arial" charset="0"/>
        <a:ea typeface="ヒラギノ角ゴ Pro W3" pitchFamily="-32" charset="-128"/>
        <a:cs typeface="+mn-cs"/>
      </a:defRPr>
    </a:lvl2pPr>
    <a:lvl3pPr marL="914400" algn="l" rtl="0" fontAlgn="base">
      <a:spcBef>
        <a:spcPct val="30000"/>
      </a:spcBef>
      <a:spcAft>
        <a:spcPct val="0"/>
      </a:spcAft>
      <a:defRPr sz="1200" kern="1200">
        <a:solidFill>
          <a:schemeClr val="tx1"/>
        </a:solidFill>
        <a:latin typeface="Arial" charset="0"/>
        <a:ea typeface="ヒラギノ角ゴ Pro W3" pitchFamily="-32" charset="-128"/>
        <a:cs typeface="+mn-cs"/>
      </a:defRPr>
    </a:lvl3pPr>
    <a:lvl4pPr marL="1371600" algn="l" rtl="0" fontAlgn="base">
      <a:spcBef>
        <a:spcPct val="30000"/>
      </a:spcBef>
      <a:spcAft>
        <a:spcPct val="0"/>
      </a:spcAft>
      <a:defRPr sz="1200" kern="1200">
        <a:solidFill>
          <a:schemeClr val="tx1"/>
        </a:solidFill>
        <a:latin typeface="Arial" charset="0"/>
        <a:ea typeface="ヒラギノ角ゴ Pro W3" pitchFamily="-32" charset="-128"/>
        <a:cs typeface="+mn-cs"/>
      </a:defRPr>
    </a:lvl4pPr>
    <a:lvl5pPr marL="1828800" algn="l" rtl="0" fontAlgn="base">
      <a:spcBef>
        <a:spcPct val="30000"/>
      </a:spcBef>
      <a:spcAft>
        <a:spcPct val="0"/>
      </a:spcAft>
      <a:defRPr sz="1200" kern="1200">
        <a:solidFill>
          <a:schemeClr val="tx1"/>
        </a:solidFill>
        <a:latin typeface="Arial" charset="0"/>
        <a:ea typeface="ヒラギノ角ゴ Pro W3" pitchFamily="-3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10000"/>
          </a:bodyPr>
          <a:lstStyle/>
          <a:p>
            <a:endParaRPr lang="en-NZ"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16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19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20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21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Two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22</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23</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24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25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26</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27</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28</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29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30</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Two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31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Two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32</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Two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33</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Two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34</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Two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35</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Two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36</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37</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38</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39</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40</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41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Two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Two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wo</a:t>
            </a:r>
            <a:r>
              <a:rPr lang="en-US" dirty="0" smtClean="0"/>
              <a:t>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Two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Two big risks </a:t>
            </a:r>
            <a:endParaRPr lang="en-US" dirty="0"/>
          </a:p>
        </p:txBody>
      </p:sp>
      <p:sp>
        <p:nvSpPr>
          <p:cNvPr id="4" name="Slide Number Placeholder 3"/>
          <p:cNvSpPr>
            <a:spLocks noGrp="1"/>
          </p:cNvSpPr>
          <p:nvPr>
            <p:ph type="sldNum" sz="quarter" idx="10"/>
          </p:nvPr>
        </p:nvSpPr>
        <p:spPr/>
        <p:txBody>
          <a:bodyPr/>
          <a:lstStyle/>
          <a:p>
            <a:fld id="{561C80DA-910F-414F-8C65-308AAD7C4EB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pic>
        <p:nvPicPr>
          <p:cNvPr id="7" name="Picture 6" descr="Firts_slide.jpg"/>
          <p:cNvPicPr>
            <a:picLocks noChangeAspect="1"/>
          </p:cNvPicPr>
          <p:nvPr userDrawn="1"/>
        </p:nvPicPr>
        <p:blipFill>
          <a:blip r:embed="rId2" cstate="print"/>
          <a:stretch>
            <a:fillRect/>
          </a:stretch>
        </p:blipFill>
        <p:spPr>
          <a:xfrm>
            <a:off x="0" y="0"/>
            <a:ext cx="9144000" cy="6858000"/>
          </a:xfrm>
          <a:prstGeom prst="rect">
            <a:avLst/>
          </a:prstGeom>
        </p:spPr>
      </p:pic>
      <p:sp>
        <p:nvSpPr>
          <p:cNvPr id="8" name="Titre 7"/>
          <p:cNvSpPr>
            <a:spLocks noGrp="1"/>
          </p:cNvSpPr>
          <p:nvPr>
            <p:ph type="title"/>
          </p:nvPr>
        </p:nvSpPr>
        <p:spPr>
          <a:xfrm>
            <a:off x="648000" y="3886209"/>
            <a:ext cx="8001056" cy="1185866"/>
          </a:xfrm>
        </p:spPr>
        <p:txBody>
          <a:bodyPr anchor="t"/>
          <a:lstStyle>
            <a:lvl1pPr>
              <a:defRPr sz="3200">
                <a:solidFill>
                  <a:srgbClr val="00755C"/>
                </a:solidFill>
              </a:defRPr>
            </a:lvl1pPr>
          </a:lstStyle>
          <a:p>
            <a:r>
              <a:rPr lang="en-US" smtClean="0"/>
              <a:t>Click to edit Master title style</a:t>
            </a:r>
            <a:endParaRPr lang="en-GB" dirty="0"/>
          </a:p>
        </p:txBody>
      </p:sp>
      <p:sp>
        <p:nvSpPr>
          <p:cNvPr id="5" name="Sous-titre 2"/>
          <p:cNvSpPr>
            <a:spLocks noGrp="1"/>
          </p:cNvSpPr>
          <p:nvPr>
            <p:ph type="subTitle" idx="1"/>
          </p:nvPr>
        </p:nvSpPr>
        <p:spPr>
          <a:xfrm>
            <a:off x="648000" y="3286124"/>
            <a:ext cx="8001056" cy="432000"/>
          </a:xfrm>
          <a:noFill/>
        </p:spPr>
        <p:txBody>
          <a:bodyPr/>
          <a:lstStyle>
            <a:lvl1pPr marL="0" indent="0" algn="l">
              <a:buNone/>
              <a:defRPr>
                <a:solidFill>
                  <a:srgbClr val="00755C"/>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56000" y="950400"/>
            <a:ext cx="5436000" cy="5022000"/>
          </a:xfrm>
          <a:noFill/>
        </p:spPr>
        <p:txBody>
          <a:bodyPr/>
          <a:lstStyle>
            <a:lvl1pPr>
              <a:defRPr sz="20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Espace réservé du texte 3"/>
          <p:cNvSpPr>
            <a:spLocks noGrp="1"/>
          </p:cNvSpPr>
          <p:nvPr>
            <p:ph type="body" sz="half" idx="2"/>
          </p:nvPr>
        </p:nvSpPr>
        <p:spPr>
          <a:xfrm>
            <a:off x="230399" y="950400"/>
            <a:ext cx="3132000" cy="5022000"/>
          </a:xfrm>
          <a:noFill/>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re 1"/>
          <p:cNvSpPr>
            <a:spLocks noGrp="1"/>
          </p:cNvSpPr>
          <p:nvPr>
            <p:ph type="title"/>
          </p:nvPr>
        </p:nvSpPr>
        <p:spPr>
          <a:xfrm>
            <a:off x="1981200" y="228600"/>
            <a:ext cx="6934200" cy="685800"/>
          </a:xfrm>
        </p:spPr>
        <p:txBody>
          <a:bodyPr/>
          <a:lstStyle/>
          <a:p>
            <a:r>
              <a:rPr lang="en-US" noProof="0" smtClean="0"/>
              <a:t>Click to edit Master title style</a:t>
            </a:r>
            <a:endParaRPr lang="en-GB" noProof="0"/>
          </a:p>
        </p:txBody>
      </p:sp>
      <p:sp>
        <p:nvSpPr>
          <p:cNvPr id="6" name="Date Placeholder 3"/>
          <p:cNvSpPr>
            <a:spLocks noGrp="1"/>
          </p:cNvSpPr>
          <p:nvPr>
            <p:ph type="dt" sz="half" idx="10"/>
          </p:nvPr>
        </p:nvSpPr>
        <p:spPr>
          <a:xfrm>
            <a:off x="230400" y="6091201"/>
            <a:ext cx="2133600" cy="123111"/>
          </a:xfrm>
          <a:prstGeom prst="rect">
            <a:avLst/>
          </a:prstGeom>
        </p:spPr>
        <p:txBody>
          <a:bodyPr lIns="0" tIns="0" rIns="0" bIns="0">
            <a:spAutoFit/>
          </a:bodyPr>
          <a:lstStyle>
            <a:lvl1pPr>
              <a:defRPr sz="800"/>
            </a:lvl1pPr>
          </a:lstStyle>
          <a:p>
            <a:endParaRPr lang="en-GB" noProof="0"/>
          </a:p>
        </p:txBody>
      </p:sp>
      <p:sp>
        <p:nvSpPr>
          <p:cNvPr id="7" name="Footer Placeholder 4"/>
          <p:cNvSpPr>
            <a:spLocks noGrp="1"/>
          </p:cNvSpPr>
          <p:nvPr>
            <p:ph type="ftr" sz="quarter" idx="3"/>
          </p:nvPr>
        </p:nvSpPr>
        <p:spPr>
          <a:xfrm>
            <a:off x="230400" y="6264001"/>
            <a:ext cx="2895600" cy="123111"/>
          </a:xfrm>
          <a:prstGeom prst="rect">
            <a:avLst/>
          </a:prstGeom>
        </p:spPr>
        <p:txBody>
          <a:bodyPr lIns="0" tIns="0" rIns="0" bIns="0">
            <a:spAutoFit/>
          </a:bodyPr>
          <a:lstStyle>
            <a:lvl1pPr>
              <a:defRPr sz="800"/>
            </a:lvl1pPr>
          </a:lstStyle>
          <a:p>
            <a:endParaRPr lang="en-GB" noProof="0"/>
          </a:p>
        </p:txBody>
      </p:sp>
      <p:sp>
        <p:nvSpPr>
          <p:cNvPr id="8" name="Slide Number Placeholder 5"/>
          <p:cNvSpPr>
            <a:spLocks noGrp="1"/>
          </p:cNvSpPr>
          <p:nvPr>
            <p:ph type="sldNum" sz="quarter" idx="4"/>
          </p:nvPr>
        </p:nvSpPr>
        <p:spPr>
          <a:xfrm>
            <a:off x="4215600" y="6091201"/>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re 1"/>
          <p:cNvSpPr>
            <a:spLocks noGrp="1"/>
          </p:cNvSpPr>
          <p:nvPr>
            <p:ph type="title"/>
          </p:nvPr>
        </p:nvSpPr>
        <p:spPr>
          <a:xfrm>
            <a:off x="1981200" y="228600"/>
            <a:ext cx="6934200" cy="685800"/>
          </a:xfrm>
        </p:spPr>
        <p:txBody>
          <a:bodyPr/>
          <a:lstStyle/>
          <a:p>
            <a:r>
              <a:rPr lang="en-US" noProof="0" smtClean="0"/>
              <a:t>Click to edit Master title style</a:t>
            </a:r>
            <a:endParaRPr lang="en-GB" noProof="0"/>
          </a:p>
        </p:txBody>
      </p:sp>
      <p:sp>
        <p:nvSpPr>
          <p:cNvPr id="3" name="Espace réservé du texte 2"/>
          <p:cNvSpPr>
            <a:spLocks noGrp="1"/>
          </p:cNvSpPr>
          <p:nvPr>
            <p:ph type="body" sz="half" idx="1"/>
          </p:nvPr>
        </p:nvSpPr>
        <p:spPr>
          <a:xfrm>
            <a:off x="228600" y="950400"/>
            <a:ext cx="4267200" cy="5022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Espace réservé du graphique 3"/>
          <p:cNvSpPr>
            <a:spLocks noGrp="1"/>
          </p:cNvSpPr>
          <p:nvPr>
            <p:ph type="chart" sz="half" idx="2"/>
          </p:nvPr>
        </p:nvSpPr>
        <p:spPr>
          <a:xfrm>
            <a:off x="4648200" y="950400"/>
            <a:ext cx="4267200" cy="5022000"/>
          </a:xfrm>
          <a:noFill/>
        </p:spPr>
        <p:txBody>
          <a:bodyPr/>
          <a:lstStyle/>
          <a:p>
            <a:r>
              <a:rPr lang="en-US" noProof="0" smtClean="0"/>
              <a:t>Click icon to add chart</a:t>
            </a:r>
            <a:endParaRPr lang="en-GB" noProof="0"/>
          </a:p>
        </p:txBody>
      </p:sp>
      <p:sp>
        <p:nvSpPr>
          <p:cNvPr id="5" name="Date Placeholder 3"/>
          <p:cNvSpPr>
            <a:spLocks noGrp="1"/>
          </p:cNvSpPr>
          <p:nvPr>
            <p:ph type="dt" sz="half" idx="10"/>
          </p:nvPr>
        </p:nvSpPr>
        <p:spPr>
          <a:xfrm>
            <a:off x="230400" y="6091201"/>
            <a:ext cx="2133600" cy="123111"/>
          </a:xfrm>
          <a:prstGeom prst="rect">
            <a:avLst/>
          </a:prstGeom>
        </p:spPr>
        <p:txBody>
          <a:bodyPr lIns="0" tIns="0" rIns="0" bIns="0">
            <a:spAutoFit/>
          </a:bodyPr>
          <a:lstStyle>
            <a:lvl1pPr>
              <a:defRPr sz="800"/>
            </a:lvl1pPr>
          </a:lstStyle>
          <a:p>
            <a:endParaRPr lang="en-GB" noProof="0"/>
          </a:p>
        </p:txBody>
      </p:sp>
      <p:sp>
        <p:nvSpPr>
          <p:cNvPr id="6" name="Footer Placeholder 4"/>
          <p:cNvSpPr>
            <a:spLocks noGrp="1"/>
          </p:cNvSpPr>
          <p:nvPr>
            <p:ph type="ftr" sz="quarter" idx="3"/>
          </p:nvPr>
        </p:nvSpPr>
        <p:spPr>
          <a:xfrm>
            <a:off x="230400" y="6264001"/>
            <a:ext cx="2895600" cy="123111"/>
          </a:xfrm>
          <a:prstGeom prst="rect">
            <a:avLst/>
          </a:prstGeom>
        </p:spPr>
        <p:txBody>
          <a:bodyPr lIns="0" tIns="0" rIns="0" bIns="0">
            <a:spAutoFit/>
          </a:bodyPr>
          <a:lstStyle>
            <a:lvl1pPr>
              <a:defRPr sz="800"/>
            </a:lvl1pPr>
          </a:lstStyle>
          <a:p>
            <a:endParaRPr lang="en-GB" noProof="0"/>
          </a:p>
        </p:txBody>
      </p:sp>
      <p:sp>
        <p:nvSpPr>
          <p:cNvPr id="7" name="Slide Number Placeholder 5"/>
          <p:cNvSpPr>
            <a:spLocks noGrp="1"/>
          </p:cNvSpPr>
          <p:nvPr>
            <p:ph type="sldNum" sz="quarter" idx="4"/>
          </p:nvPr>
        </p:nvSpPr>
        <p:spPr>
          <a:xfrm>
            <a:off x="4215600" y="6091201"/>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re 1"/>
          <p:cNvSpPr>
            <a:spLocks noGrp="1"/>
          </p:cNvSpPr>
          <p:nvPr>
            <p:ph type="title"/>
          </p:nvPr>
        </p:nvSpPr>
        <p:spPr>
          <a:xfrm>
            <a:off x="2004284" y="4800601"/>
            <a:ext cx="5486400" cy="566738"/>
          </a:xfrm>
        </p:spPr>
        <p:txBody>
          <a:bodyPr anchor="t"/>
          <a:lstStyle>
            <a:lvl1pPr algn="l">
              <a:defRPr sz="2000" b="1">
                <a:solidFill>
                  <a:srgbClr val="4C4C4C"/>
                </a:solidFill>
              </a:defRPr>
            </a:lvl1pPr>
          </a:lstStyle>
          <a:p>
            <a:r>
              <a:rPr lang="en-US" noProof="0" smtClean="0"/>
              <a:t>Click to edit Master title style</a:t>
            </a:r>
            <a:endParaRPr lang="en-GB" noProof="0"/>
          </a:p>
        </p:txBody>
      </p:sp>
      <p:sp>
        <p:nvSpPr>
          <p:cNvPr id="3" name="Espace réservé pour une image  2"/>
          <p:cNvSpPr>
            <a:spLocks noGrp="1"/>
          </p:cNvSpPr>
          <p:nvPr>
            <p:ph type="pic" idx="1"/>
          </p:nvPr>
        </p:nvSpPr>
        <p:spPr>
          <a:xfrm>
            <a:off x="2004284" y="1447200"/>
            <a:ext cx="5486400" cy="3294000"/>
          </a:xfrm>
          <a:noFill/>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4" name="Espace réservé du texte 3"/>
          <p:cNvSpPr>
            <a:spLocks noGrp="1"/>
          </p:cNvSpPr>
          <p:nvPr>
            <p:ph type="body" sz="half" idx="2"/>
          </p:nvPr>
        </p:nvSpPr>
        <p:spPr>
          <a:xfrm>
            <a:off x="2004284" y="5367338"/>
            <a:ext cx="5486400" cy="490554"/>
          </a:xfrm>
        </p:spPr>
        <p:txBody>
          <a:bodyPr/>
          <a:lstStyle>
            <a:lvl1pPr marL="0" indent="0">
              <a:buNone/>
              <a:defRPr sz="1800">
                <a:solidFill>
                  <a:srgbClr val="4C4C4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Date Placeholder 3"/>
          <p:cNvSpPr>
            <a:spLocks noGrp="1"/>
          </p:cNvSpPr>
          <p:nvPr>
            <p:ph type="dt" sz="half" idx="10"/>
          </p:nvPr>
        </p:nvSpPr>
        <p:spPr>
          <a:xfrm>
            <a:off x="230400" y="6091201"/>
            <a:ext cx="2133600" cy="123111"/>
          </a:xfrm>
          <a:prstGeom prst="rect">
            <a:avLst/>
          </a:prstGeom>
        </p:spPr>
        <p:txBody>
          <a:bodyPr lIns="0" tIns="0" rIns="0" bIns="0">
            <a:spAutoFit/>
          </a:bodyPr>
          <a:lstStyle>
            <a:lvl1pPr>
              <a:defRPr sz="800"/>
            </a:lvl1pPr>
          </a:lstStyle>
          <a:p>
            <a:endParaRPr lang="en-GB" noProof="0"/>
          </a:p>
        </p:txBody>
      </p:sp>
      <p:sp>
        <p:nvSpPr>
          <p:cNvPr id="6" name="Footer Placeholder 4"/>
          <p:cNvSpPr>
            <a:spLocks noGrp="1"/>
          </p:cNvSpPr>
          <p:nvPr>
            <p:ph type="ftr" sz="quarter" idx="3"/>
          </p:nvPr>
        </p:nvSpPr>
        <p:spPr>
          <a:xfrm>
            <a:off x="230400" y="6264001"/>
            <a:ext cx="2895600" cy="123111"/>
          </a:xfrm>
          <a:prstGeom prst="rect">
            <a:avLst/>
          </a:prstGeom>
        </p:spPr>
        <p:txBody>
          <a:bodyPr lIns="0" tIns="0" rIns="0" bIns="0">
            <a:spAutoFit/>
          </a:bodyPr>
          <a:lstStyle>
            <a:lvl1pPr>
              <a:defRPr sz="800"/>
            </a:lvl1pPr>
          </a:lstStyle>
          <a:p>
            <a:endParaRPr lang="en-GB" noProof="0"/>
          </a:p>
        </p:txBody>
      </p:sp>
      <p:sp>
        <p:nvSpPr>
          <p:cNvPr id="7" name="Slide Number Placeholder 5"/>
          <p:cNvSpPr>
            <a:spLocks noGrp="1"/>
          </p:cNvSpPr>
          <p:nvPr>
            <p:ph type="sldNum" sz="quarter" idx="4"/>
          </p:nvPr>
        </p:nvSpPr>
        <p:spPr>
          <a:xfrm>
            <a:off x="4215600" y="6091201"/>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2" name="Titre 1"/>
          <p:cNvSpPr>
            <a:spLocks noGrp="1"/>
          </p:cNvSpPr>
          <p:nvPr>
            <p:ph type="title"/>
          </p:nvPr>
        </p:nvSpPr>
        <p:spPr>
          <a:xfrm>
            <a:off x="1999537" y="2786058"/>
            <a:ext cx="6912000" cy="1440000"/>
          </a:xfrm>
          <a:noFill/>
        </p:spPr>
        <p:txBody>
          <a:bodyPr anchor="t"/>
          <a:lstStyle>
            <a:lvl1pPr algn="l">
              <a:defRPr sz="4000" b="1" cap="none">
                <a:solidFill>
                  <a:srgbClr val="00755C"/>
                </a:solidFill>
                <a:latin typeface="+mn-lt"/>
              </a:defRPr>
            </a:lvl1pPr>
          </a:lstStyle>
          <a:p>
            <a:r>
              <a:rPr lang="en-US" noProof="0" smtClean="0"/>
              <a:t>Click to edit Master title style</a:t>
            </a:r>
            <a:endParaRPr lang="en-GB" noProof="0" dirty="0"/>
          </a:p>
        </p:txBody>
      </p:sp>
      <p:sp>
        <p:nvSpPr>
          <p:cNvPr id="3" name="Date Placeholder 3"/>
          <p:cNvSpPr>
            <a:spLocks noGrp="1"/>
          </p:cNvSpPr>
          <p:nvPr>
            <p:ph type="dt" sz="half" idx="2"/>
          </p:nvPr>
        </p:nvSpPr>
        <p:spPr>
          <a:xfrm>
            <a:off x="230400" y="6091201"/>
            <a:ext cx="2133600" cy="123111"/>
          </a:xfrm>
          <a:prstGeom prst="rect">
            <a:avLst/>
          </a:prstGeom>
        </p:spPr>
        <p:txBody>
          <a:bodyPr lIns="0" tIns="0" rIns="0" bIns="0">
            <a:spAutoFit/>
          </a:bodyPr>
          <a:lstStyle>
            <a:lvl1pPr>
              <a:defRPr sz="800"/>
            </a:lvl1pPr>
          </a:lstStyle>
          <a:p>
            <a:endParaRPr lang="en-GB" noProof="0"/>
          </a:p>
        </p:txBody>
      </p:sp>
      <p:sp>
        <p:nvSpPr>
          <p:cNvPr id="4" name="Footer Placeholder 4"/>
          <p:cNvSpPr>
            <a:spLocks noGrp="1"/>
          </p:cNvSpPr>
          <p:nvPr>
            <p:ph type="ftr" sz="quarter" idx="3"/>
          </p:nvPr>
        </p:nvSpPr>
        <p:spPr>
          <a:xfrm>
            <a:off x="230400" y="6264001"/>
            <a:ext cx="2895600" cy="123111"/>
          </a:xfrm>
          <a:prstGeom prst="rect">
            <a:avLst/>
          </a:prstGeom>
        </p:spPr>
        <p:txBody>
          <a:bodyPr lIns="0" tIns="0" rIns="0" bIns="0">
            <a:spAutoFit/>
          </a:bodyPr>
          <a:lstStyle>
            <a:lvl1pPr>
              <a:defRPr sz="800"/>
            </a:lvl1pPr>
          </a:lstStyle>
          <a:p>
            <a:endParaRPr lang="en-GB" noProof="0"/>
          </a:p>
        </p:txBody>
      </p:sp>
      <p:sp>
        <p:nvSpPr>
          <p:cNvPr id="5" name="Slide Number Placeholder 5"/>
          <p:cNvSpPr>
            <a:spLocks noGrp="1"/>
          </p:cNvSpPr>
          <p:nvPr>
            <p:ph type="sldNum" sz="quarter" idx="4"/>
          </p:nvPr>
        </p:nvSpPr>
        <p:spPr>
          <a:xfrm>
            <a:off x="4215600" y="6091201"/>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re 1"/>
          <p:cNvSpPr>
            <a:spLocks noGrp="1"/>
          </p:cNvSpPr>
          <p:nvPr>
            <p:ph type="title"/>
          </p:nvPr>
        </p:nvSpPr>
        <p:spPr>
          <a:xfrm>
            <a:off x="1999537" y="3500439"/>
            <a:ext cx="6912000" cy="714380"/>
          </a:xfrm>
          <a:noFill/>
        </p:spPr>
        <p:txBody>
          <a:bodyPr anchor="t"/>
          <a:lstStyle>
            <a:lvl1pPr algn="l">
              <a:defRPr sz="2000" b="0" cap="none">
                <a:solidFill>
                  <a:srgbClr val="00755C"/>
                </a:solidFill>
                <a:latin typeface="+mn-lt"/>
              </a:defRPr>
            </a:lvl1pPr>
          </a:lstStyle>
          <a:p>
            <a:r>
              <a:rPr lang="en-US" noProof="0" smtClean="0"/>
              <a:t>Click to edit Master title style</a:t>
            </a:r>
            <a:endParaRPr lang="en-GB" noProof="0"/>
          </a:p>
        </p:txBody>
      </p:sp>
      <p:sp>
        <p:nvSpPr>
          <p:cNvPr id="3" name="Espace réservé du texte 2"/>
          <p:cNvSpPr>
            <a:spLocks noGrp="1"/>
          </p:cNvSpPr>
          <p:nvPr>
            <p:ph type="body" idx="1"/>
          </p:nvPr>
        </p:nvSpPr>
        <p:spPr>
          <a:xfrm>
            <a:off x="1998000" y="4286268"/>
            <a:ext cx="6912000" cy="1500187"/>
          </a:xfrm>
          <a:noFill/>
        </p:spPr>
        <p:txBody>
          <a:bodyPr anchor="t"/>
          <a:lstStyle>
            <a:lvl1pPr marL="0" indent="0">
              <a:buNone/>
              <a:defRPr sz="2000">
                <a:solidFill>
                  <a:srgbClr val="00755C"/>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
        <p:nvSpPr>
          <p:cNvPr id="7" name="Date Placeholder 3"/>
          <p:cNvSpPr>
            <a:spLocks noGrp="1"/>
          </p:cNvSpPr>
          <p:nvPr>
            <p:ph type="dt" sz="half" idx="2"/>
          </p:nvPr>
        </p:nvSpPr>
        <p:spPr>
          <a:xfrm>
            <a:off x="230400" y="6091201"/>
            <a:ext cx="2133600" cy="123111"/>
          </a:xfrm>
          <a:prstGeom prst="rect">
            <a:avLst/>
          </a:prstGeom>
        </p:spPr>
        <p:txBody>
          <a:bodyPr lIns="0" tIns="0" rIns="0" bIns="0">
            <a:spAutoFit/>
          </a:bodyPr>
          <a:lstStyle>
            <a:lvl1pPr>
              <a:defRPr sz="800"/>
            </a:lvl1pPr>
          </a:lstStyle>
          <a:p>
            <a:endParaRPr lang="en-GB" noProof="0"/>
          </a:p>
        </p:txBody>
      </p:sp>
      <p:sp>
        <p:nvSpPr>
          <p:cNvPr id="8" name="Footer Placeholder 4"/>
          <p:cNvSpPr>
            <a:spLocks noGrp="1"/>
          </p:cNvSpPr>
          <p:nvPr>
            <p:ph type="ftr" sz="quarter" idx="3"/>
          </p:nvPr>
        </p:nvSpPr>
        <p:spPr>
          <a:xfrm>
            <a:off x="230400" y="6264001"/>
            <a:ext cx="2895600" cy="123111"/>
          </a:xfrm>
          <a:prstGeom prst="rect">
            <a:avLst/>
          </a:prstGeom>
        </p:spPr>
        <p:txBody>
          <a:bodyPr lIns="0" tIns="0" rIns="0" bIns="0">
            <a:spAutoFit/>
          </a:bodyPr>
          <a:lstStyle>
            <a:lvl1pPr>
              <a:defRPr sz="800"/>
            </a:lvl1pPr>
          </a:lstStyle>
          <a:p>
            <a:endParaRPr lang="en-GB" noProof="0"/>
          </a:p>
        </p:txBody>
      </p:sp>
      <p:sp>
        <p:nvSpPr>
          <p:cNvPr id="9" name="Slide Number Placeholder 5"/>
          <p:cNvSpPr>
            <a:spLocks noGrp="1"/>
          </p:cNvSpPr>
          <p:nvPr>
            <p:ph type="sldNum" sz="quarter" idx="4"/>
          </p:nvPr>
        </p:nvSpPr>
        <p:spPr>
          <a:xfrm>
            <a:off x="4215600" y="6091201"/>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smtClean="0"/>
              <a:t>Click to edit Master title style</a:t>
            </a:r>
            <a:endParaRPr lang="en-GB" noProof="0"/>
          </a:p>
        </p:txBody>
      </p:sp>
      <p:sp>
        <p:nvSpPr>
          <p:cNvPr id="3" name="Espace réservé du contenu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3"/>
          <p:cNvSpPr>
            <a:spLocks noGrp="1"/>
          </p:cNvSpPr>
          <p:nvPr>
            <p:ph type="dt" sz="half" idx="2"/>
          </p:nvPr>
        </p:nvSpPr>
        <p:spPr>
          <a:xfrm>
            <a:off x="230400" y="6091201"/>
            <a:ext cx="2133600" cy="123111"/>
          </a:xfrm>
          <a:prstGeom prst="rect">
            <a:avLst/>
          </a:prstGeom>
        </p:spPr>
        <p:txBody>
          <a:bodyPr lIns="0" tIns="0" rIns="0" bIns="0">
            <a:spAutoFit/>
          </a:bodyPr>
          <a:lstStyle>
            <a:lvl1pPr>
              <a:defRPr sz="800"/>
            </a:lvl1pPr>
          </a:lstStyle>
          <a:p>
            <a:endParaRPr lang="en-GB" noProof="0"/>
          </a:p>
        </p:txBody>
      </p:sp>
      <p:sp>
        <p:nvSpPr>
          <p:cNvPr id="8" name="Footer Placeholder 4"/>
          <p:cNvSpPr>
            <a:spLocks noGrp="1"/>
          </p:cNvSpPr>
          <p:nvPr>
            <p:ph type="ftr" sz="quarter" idx="3"/>
          </p:nvPr>
        </p:nvSpPr>
        <p:spPr>
          <a:xfrm>
            <a:off x="230400" y="6264001"/>
            <a:ext cx="2895600" cy="123111"/>
          </a:xfrm>
          <a:prstGeom prst="rect">
            <a:avLst/>
          </a:prstGeom>
        </p:spPr>
        <p:txBody>
          <a:bodyPr lIns="0" tIns="0" rIns="0" bIns="0">
            <a:spAutoFit/>
          </a:bodyPr>
          <a:lstStyle>
            <a:lvl1pPr>
              <a:defRPr sz="800"/>
            </a:lvl1pPr>
          </a:lstStyle>
          <a:p>
            <a:endParaRPr lang="en-GB" noProof="0"/>
          </a:p>
        </p:txBody>
      </p:sp>
      <p:sp>
        <p:nvSpPr>
          <p:cNvPr id="9" name="Slide Number Placeholder 5"/>
          <p:cNvSpPr>
            <a:spLocks noGrp="1"/>
          </p:cNvSpPr>
          <p:nvPr>
            <p:ph type="sldNum" sz="quarter" idx="4"/>
          </p:nvPr>
        </p:nvSpPr>
        <p:spPr>
          <a:xfrm>
            <a:off x="4215600" y="6091201"/>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smtClean="0"/>
              <a:t>Click to edit Master title style</a:t>
            </a:r>
            <a:endParaRPr lang="en-GB" noProof="0"/>
          </a:p>
        </p:txBody>
      </p:sp>
      <p:sp>
        <p:nvSpPr>
          <p:cNvPr id="3" name="Espace réservé du contenu 2"/>
          <p:cNvSpPr>
            <a:spLocks noGrp="1"/>
          </p:cNvSpPr>
          <p:nvPr>
            <p:ph sz="half" idx="1"/>
          </p:nvPr>
        </p:nvSpPr>
        <p:spPr>
          <a:xfrm>
            <a:off x="230400" y="950400"/>
            <a:ext cx="4248000" cy="5022000"/>
          </a:xfrm>
          <a:noFill/>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Espace réservé du contenu 3"/>
          <p:cNvSpPr>
            <a:spLocks noGrp="1"/>
          </p:cNvSpPr>
          <p:nvPr>
            <p:ph sz="half" idx="2"/>
          </p:nvPr>
        </p:nvSpPr>
        <p:spPr>
          <a:xfrm>
            <a:off x="4648200" y="950400"/>
            <a:ext cx="4248000" cy="5022000"/>
          </a:xfrm>
          <a:noFill/>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8" name="Date Placeholder 3"/>
          <p:cNvSpPr>
            <a:spLocks noGrp="1"/>
          </p:cNvSpPr>
          <p:nvPr>
            <p:ph type="dt" sz="half" idx="10"/>
          </p:nvPr>
        </p:nvSpPr>
        <p:spPr>
          <a:xfrm>
            <a:off x="230400" y="6091201"/>
            <a:ext cx="2133600" cy="123111"/>
          </a:xfrm>
          <a:prstGeom prst="rect">
            <a:avLst/>
          </a:prstGeom>
        </p:spPr>
        <p:txBody>
          <a:bodyPr lIns="0" tIns="0" rIns="0" bIns="0">
            <a:spAutoFit/>
          </a:bodyPr>
          <a:lstStyle>
            <a:lvl1pPr>
              <a:defRPr sz="800"/>
            </a:lvl1pPr>
          </a:lstStyle>
          <a:p>
            <a:endParaRPr lang="en-GB" noProof="0"/>
          </a:p>
        </p:txBody>
      </p:sp>
      <p:sp>
        <p:nvSpPr>
          <p:cNvPr id="9" name="Footer Placeholder 4"/>
          <p:cNvSpPr>
            <a:spLocks noGrp="1"/>
          </p:cNvSpPr>
          <p:nvPr>
            <p:ph type="ftr" sz="quarter" idx="3"/>
          </p:nvPr>
        </p:nvSpPr>
        <p:spPr>
          <a:xfrm>
            <a:off x="230400" y="6264001"/>
            <a:ext cx="2895600" cy="123111"/>
          </a:xfrm>
          <a:prstGeom prst="rect">
            <a:avLst/>
          </a:prstGeom>
        </p:spPr>
        <p:txBody>
          <a:bodyPr lIns="0" tIns="0" rIns="0" bIns="0">
            <a:spAutoFit/>
          </a:bodyPr>
          <a:lstStyle>
            <a:lvl1pPr>
              <a:defRPr sz="800"/>
            </a:lvl1pPr>
          </a:lstStyle>
          <a:p>
            <a:endParaRPr lang="en-GB" noProof="0"/>
          </a:p>
        </p:txBody>
      </p:sp>
      <p:sp>
        <p:nvSpPr>
          <p:cNvPr id="10" name="Slide Number Placeholder 5"/>
          <p:cNvSpPr>
            <a:spLocks noGrp="1"/>
          </p:cNvSpPr>
          <p:nvPr>
            <p:ph type="sldNum" sz="quarter" idx="4"/>
          </p:nvPr>
        </p:nvSpPr>
        <p:spPr>
          <a:xfrm>
            <a:off x="4215600" y="6091201"/>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amp; Title">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230400" y="950400"/>
            <a:ext cx="4248000" cy="639762"/>
          </a:xfrm>
          <a:noFill/>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Espace réservé du contenu 3"/>
          <p:cNvSpPr>
            <a:spLocks noGrp="1"/>
          </p:cNvSpPr>
          <p:nvPr>
            <p:ph sz="half" idx="2"/>
          </p:nvPr>
        </p:nvSpPr>
        <p:spPr>
          <a:xfrm>
            <a:off x="230400" y="1643050"/>
            <a:ext cx="4248000" cy="4286280"/>
          </a:xfrm>
          <a:noFill/>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Espace réservé du texte 4"/>
          <p:cNvSpPr>
            <a:spLocks noGrp="1"/>
          </p:cNvSpPr>
          <p:nvPr>
            <p:ph type="body" sz="quarter" idx="3"/>
          </p:nvPr>
        </p:nvSpPr>
        <p:spPr>
          <a:xfrm>
            <a:off x="4645024" y="950400"/>
            <a:ext cx="4248000" cy="639762"/>
          </a:xfrm>
          <a:noFill/>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Espace réservé du contenu 5"/>
          <p:cNvSpPr>
            <a:spLocks noGrp="1"/>
          </p:cNvSpPr>
          <p:nvPr>
            <p:ph sz="quarter" idx="4"/>
          </p:nvPr>
        </p:nvSpPr>
        <p:spPr>
          <a:xfrm>
            <a:off x="4645024" y="1643050"/>
            <a:ext cx="4248000" cy="4286280"/>
          </a:xfrm>
          <a:noFill/>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Titre 1"/>
          <p:cNvSpPr>
            <a:spLocks noGrp="1"/>
          </p:cNvSpPr>
          <p:nvPr>
            <p:ph type="title"/>
          </p:nvPr>
        </p:nvSpPr>
        <p:spPr>
          <a:xfrm>
            <a:off x="1981200" y="228600"/>
            <a:ext cx="6934200" cy="685800"/>
          </a:xfrm>
        </p:spPr>
        <p:txBody>
          <a:bodyPr/>
          <a:lstStyle/>
          <a:p>
            <a:r>
              <a:rPr lang="en-US" noProof="0" smtClean="0"/>
              <a:t>Click to edit Master title style</a:t>
            </a:r>
            <a:endParaRPr lang="en-GB" noProof="0"/>
          </a:p>
        </p:txBody>
      </p:sp>
      <p:sp>
        <p:nvSpPr>
          <p:cNvPr id="11" name="Date Placeholder 3"/>
          <p:cNvSpPr>
            <a:spLocks noGrp="1"/>
          </p:cNvSpPr>
          <p:nvPr>
            <p:ph type="dt" sz="half" idx="10"/>
          </p:nvPr>
        </p:nvSpPr>
        <p:spPr>
          <a:xfrm>
            <a:off x="230400" y="6091201"/>
            <a:ext cx="2133600" cy="123111"/>
          </a:xfrm>
          <a:prstGeom prst="rect">
            <a:avLst/>
          </a:prstGeom>
        </p:spPr>
        <p:txBody>
          <a:bodyPr lIns="0" tIns="0" rIns="0" bIns="0">
            <a:spAutoFit/>
          </a:bodyPr>
          <a:lstStyle>
            <a:lvl1pPr>
              <a:defRPr sz="800"/>
            </a:lvl1pPr>
          </a:lstStyle>
          <a:p>
            <a:endParaRPr lang="en-GB" noProof="0"/>
          </a:p>
        </p:txBody>
      </p:sp>
      <p:sp>
        <p:nvSpPr>
          <p:cNvPr id="12" name="Footer Placeholder 4"/>
          <p:cNvSpPr>
            <a:spLocks noGrp="1"/>
          </p:cNvSpPr>
          <p:nvPr>
            <p:ph type="ftr" sz="quarter" idx="11"/>
          </p:nvPr>
        </p:nvSpPr>
        <p:spPr>
          <a:xfrm>
            <a:off x="230400" y="6264001"/>
            <a:ext cx="2895600" cy="123111"/>
          </a:xfrm>
          <a:prstGeom prst="rect">
            <a:avLst/>
          </a:prstGeom>
        </p:spPr>
        <p:txBody>
          <a:bodyPr lIns="0" tIns="0" rIns="0" bIns="0">
            <a:spAutoFit/>
          </a:bodyPr>
          <a:lstStyle>
            <a:lvl1pPr>
              <a:defRPr sz="800"/>
            </a:lvl1pPr>
          </a:lstStyle>
          <a:p>
            <a:endParaRPr lang="en-GB" noProof="0"/>
          </a:p>
        </p:txBody>
      </p:sp>
      <p:sp>
        <p:nvSpPr>
          <p:cNvPr id="13" name="Slide Number Placeholder 5"/>
          <p:cNvSpPr>
            <a:spLocks noGrp="1"/>
          </p:cNvSpPr>
          <p:nvPr>
            <p:ph type="sldNum" sz="quarter" idx="12"/>
          </p:nvPr>
        </p:nvSpPr>
        <p:spPr>
          <a:xfrm>
            <a:off x="4215600" y="6091201"/>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right)  &amp;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smtClean="0"/>
              <a:t>Click to edit Master title style</a:t>
            </a:r>
            <a:endParaRPr lang="en-GB" noProof="0"/>
          </a:p>
        </p:txBody>
      </p:sp>
      <p:sp>
        <p:nvSpPr>
          <p:cNvPr id="4" name="Espace réservé du contenu 3"/>
          <p:cNvSpPr>
            <a:spLocks noGrp="1"/>
          </p:cNvSpPr>
          <p:nvPr>
            <p:ph sz="half" idx="2"/>
          </p:nvPr>
        </p:nvSpPr>
        <p:spPr>
          <a:xfrm>
            <a:off x="2071669" y="950400"/>
            <a:ext cx="6843731" cy="5022000"/>
          </a:xfrm>
          <a:noFill/>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Espace réservé pour une image  2"/>
          <p:cNvSpPr>
            <a:spLocks noGrp="1"/>
          </p:cNvSpPr>
          <p:nvPr>
            <p:ph type="pic" idx="1"/>
          </p:nvPr>
        </p:nvSpPr>
        <p:spPr>
          <a:xfrm>
            <a:off x="230400" y="950400"/>
            <a:ext cx="1746000" cy="1440000"/>
          </a:xfrm>
          <a:noFill/>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9" name="Date Placeholder 3"/>
          <p:cNvSpPr>
            <a:spLocks noGrp="1"/>
          </p:cNvSpPr>
          <p:nvPr>
            <p:ph type="dt" sz="half" idx="10"/>
          </p:nvPr>
        </p:nvSpPr>
        <p:spPr>
          <a:xfrm>
            <a:off x="230400" y="6091201"/>
            <a:ext cx="2133600" cy="123111"/>
          </a:xfrm>
          <a:prstGeom prst="rect">
            <a:avLst/>
          </a:prstGeom>
        </p:spPr>
        <p:txBody>
          <a:bodyPr lIns="0" tIns="0" rIns="0" bIns="0">
            <a:spAutoFit/>
          </a:bodyPr>
          <a:lstStyle>
            <a:lvl1pPr>
              <a:defRPr sz="800"/>
            </a:lvl1pPr>
          </a:lstStyle>
          <a:p>
            <a:endParaRPr lang="en-GB" noProof="0"/>
          </a:p>
        </p:txBody>
      </p:sp>
      <p:sp>
        <p:nvSpPr>
          <p:cNvPr id="10" name="Footer Placeholder 4"/>
          <p:cNvSpPr>
            <a:spLocks noGrp="1"/>
          </p:cNvSpPr>
          <p:nvPr>
            <p:ph type="ftr" sz="quarter" idx="3"/>
          </p:nvPr>
        </p:nvSpPr>
        <p:spPr>
          <a:xfrm>
            <a:off x="230400" y="6264001"/>
            <a:ext cx="2895600" cy="123111"/>
          </a:xfrm>
          <a:prstGeom prst="rect">
            <a:avLst/>
          </a:prstGeom>
        </p:spPr>
        <p:txBody>
          <a:bodyPr lIns="0" tIns="0" rIns="0" bIns="0">
            <a:spAutoFit/>
          </a:bodyPr>
          <a:lstStyle>
            <a:lvl1pPr>
              <a:defRPr sz="800"/>
            </a:lvl1pPr>
          </a:lstStyle>
          <a:p>
            <a:endParaRPr lang="en-GB" noProof="0"/>
          </a:p>
        </p:txBody>
      </p:sp>
      <p:sp>
        <p:nvSpPr>
          <p:cNvPr id="11" name="Slide Number Placeholder 5"/>
          <p:cNvSpPr>
            <a:spLocks noGrp="1"/>
          </p:cNvSpPr>
          <p:nvPr>
            <p:ph type="sldNum" sz="quarter" idx="4"/>
          </p:nvPr>
        </p:nvSpPr>
        <p:spPr>
          <a:xfrm>
            <a:off x="4215600" y="6091201"/>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bottom)  &amp; Content">
    <p:spTree>
      <p:nvGrpSpPr>
        <p:cNvPr id="1" name=""/>
        <p:cNvGrpSpPr/>
        <p:nvPr/>
      </p:nvGrpSpPr>
      <p:grpSpPr>
        <a:xfrm>
          <a:off x="0" y="0"/>
          <a:ext cx="0" cy="0"/>
          <a:chOff x="0" y="0"/>
          <a:chExt cx="0" cy="0"/>
        </a:xfrm>
      </p:grpSpPr>
      <p:sp>
        <p:nvSpPr>
          <p:cNvPr id="5" name="Espace réservé pour une image  2"/>
          <p:cNvSpPr>
            <a:spLocks noGrp="1"/>
          </p:cNvSpPr>
          <p:nvPr>
            <p:ph type="pic" idx="1"/>
          </p:nvPr>
        </p:nvSpPr>
        <p:spPr>
          <a:xfrm>
            <a:off x="230400" y="2285992"/>
            <a:ext cx="8686800" cy="3643338"/>
          </a:xfrm>
          <a:noFill/>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2" name="Titre 1"/>
          <p:cNvSpPr>
            <a:spLocks noGrp="1"/>
          </p:cNvSpPr>
          <p:nvPr>
            <p:ph type="title"/>
          </p:nvPr>
        </p:nvSpPr>
        <p:spPr/>
        <p:txBody>
          <a:bodyPr/>
          <a:lstStyle/>
          <a:p>
            <a:r>
              <a:rPr lang="en-US" noProof="0" smtClean="0"/>
              <a:t>Click to edit Master title style</a:t>
            </a:r>
            <a:endParaRPr lang="en-GB" noProof="0"/>
          </a:p>
        </p:txBody>
      </p:sp>
      <p:sp>
        <p:nvSpPr>
          <p:cNvPr id="4" name="Espace réservé du contenu 3"/>
          <p:cNvSpPr>
            <a:spLocks noGrp="1"/>
          </p:cNvSpPr>
          <p:nvPr>
            <p:ph sz="half" idx="2"/>
          </p:nvPr>
        </p:nvSpPr>
        <p:spPr>
          <a:xfrm>
            <a:off x="230400" y="950400"/>
            <a:ext cx="8686800" cy="1296000"/>
          </a:xfrm>
          <a:noFill/>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6" name="Date Placeholder 3"/>
          <p:cNvSpPr>
            <a:spLocks noGrp="1"/>
          </p:cNvSpPr>
          <p:nvPr>
            <p:ph type="dt" sz="half" idx="10"/>
          </p:nvPr>
        </p:nvSpPr>
        <p:spPr>
          <a:xfrm>
            <a:off x="230400" y="6091201"/>
            <a:ext cx="2133600" cy="123111"/>
          </a:xfrm>
          <a:prstGeom prst="rect">
            <a:avLst/>
          </a:prstGeom>
        </p:spPr>
        <p:txBody>
          <a:bodyPr lIns="0" tIns="0" rIns="0" bIns="0">
            <a:spAutoFit/>
          </a:bodyPr>
          <a:lstStyle>
            <a:lvl1pPr>
              <a:defRPr sz="800"/>
            </a:lvl1pPr>
          </a:lstStyle>
          <a:p>
            <a:endParaRPr lang="en-GB" noProof="0"/>
          </a:p>
        </p:txBody>
      </p:sp>
      <p:sp>
        <p:nvSpPr>
          <p:cNvPr id="7" name="Footer Placeholder 4"/>
          <p:cNvSpPr>
            <a:spLocks noGrp="1"/>
          </p:cNvSpPr>
          <p:nvPr>
            <p:ph type="ftr" sz="quarter" idx="3"/>
          </p:nvPr>
        </p:nvSpPr>
        <p:spPr>
          <a:xfrm>
            <a:off x="230400" y="6264001"/>
            <a:ext cx="2895600" cy="123111"/>
          </a:xfrm>
          <a:prstGeom prst="rect">
            <a:avLst/>
          </a:prstGeom>
        </p:spPr>
        <p:txBody>
          <a:bodyPr lIns="0" tIns="0" rIns="0" bIns="0">
            <a:spAutoFit/>
          </a:bodyPr>
          <a:lstStyle>
            <a:lvl1pPr>
              <a:defRPr sz="800"/>
            </a:lvl1pPr>
          </a:lstStyle>
          <a:p>
            <a:endParaRPr lang="en-GB" noProof="0"/>
          </a:p>
        </p:txBody>
      </p:sp>
      <p:sp>
        <p:nvSpPr>
          <p:cNvPr id="8" name="Slide Number Placeholder 5"/>
          <p:cNvSpPr>
            <a:spLocks noGrp="1"/>
          </p:cNvSpPr>
          <p:nvPr>
            <p:ph type="sldNum" sz="quarter" idx="4"/>
          </p:nvPr>
        </p:nvSpPr>
        <p:spPr>
          <a:xfrm>
            <a:off x="4215600" y="6091201"/>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re 1"/>
          <p:cNvSpPr>
            <a:spLocks noGrp="1"/>
          </p:cNvSpPr>
          <p:nvPr>
            <p:ph type="title"/>
          </p:nvPr>
        </p:nvSpPr>
        <p:spPr>
          <a:xfrm>
            <a:off x="1981200" y="228600"/>
            <a:ext cx="6934200" cy="685800"/>
          </a:xfrm>
        </p:spPr>
        <p:txBody>
          <a:bodyPr/>
          <a:lstStyle/>
          <a:p>
            <a:r>
              <a:rPr lang="en-US" noProof="0" smtClean="0"/>
              <a:t>Click to edit Master title style</a:t>
            </a:r>
            <a:endParaRPr lang="en-GB" noProof="0"/>
          </a:p>
        </p:txBody>
      </p:sp>
      <p:sp>
        <p:nvSpPr>
          <p:cNvPr id="4" name="Date Placeholder 3"/>
          <p:cNvSpPr>
            <a:spLocks noGrp="1"/>
          </p:cNvSpPr>
          <p:nvPr>
            <p:ph type="dt" sz="half" idx="2"/>
          </p:nvPr>
        </p:nvSpPr>
        <p:spPr>
          <a:xfrm>
            <a:off x="230400" y="6091201"/>
            <a:ext cx="2133600" cy="123111"/>
          </a:xfrm>
          <a:prstGeom prst="rect">
            <a:avLst/>
          </a:prstGeom>
        </p:spPr>
        <p:txBody>
          <a:bodyPr lIns="0" tIns="0" rIns="0" bIns="0">
            <a:spAutoFit/>
          </a:bodyPr>
          <a:lstStyle>
            <a:lvl1pPr>
              <a:defRPr sz="800"/>
            </a:lvl1pPr>
          </a:lstStyle>
          <a:p>
            <a:endParaRPr lang="en-GB" noProof="0"/>
          </a:p>
        </p:txBody>
      </p:sp>
      <p:sp>
        <p:nvSpPr>
          <p:cNvPr id="5" name="Footer Placeholder 4"/>
          <p:cNvSpPr>
            <a:spLocks noGrp="1"/>
          </p:cNvSpPr>
          <p:nvPr>
            <p:ph type="ftr" sz="quarter" idx="3"/>
          </p:nvPr>
        </p:nvSpPr>
        <p:spPr>
          <a:xfrm>
            <a:off x="230400" y="6264001"/>
            <a:ext cx="2895600" cy="123111"/>
          </a:xfrm>
          <a:prstGeom prst="rect">
            <a:avLst/>
          </a:prstGeom>
        </p:spPr>
        <p:txBody>
          <a:bodyPr lIns="0" tIns="0" rIns="0" bIns="0">
            <a:spAutoFit/>
          </a:bodyPr>
          <a:lstStyle>
            <a:lvl1pPr>
              <a:defRPr sz="800"/>
            </a:lvl1pPr>
          </a:lstStyle>
          <a:p>
            <a:endParaRPr lang="en-GB" noProof="0"/>
          </a:p>
        </p:txBody>
      </p:sp>
      <p:sp>
        <p:nvSpPr>
          <p:cNvPr id="6" name="Slide Number Placeholder 5"/>
          <p:cNvSpPr>
            <a:spLocks noGrp="1"/>
          </p:cNvSpPr>
          <p:nvPr>
            <p:ph type="sldNum" sz="quarter" idx="4"/>
          </p:nvPr>
        </p:nvSpPr>
        <p:spPr>
          <a:xfrm>
            <a:off x="4215600" y="6091201"/>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230400" y="6091201"/>
            <a:ext cx="2133600" cy="123111"/>
          </a:xfrm>
          <a:prstGeom prst="rect">
            <a:avLst/>
          </a:prstGeom>
        </p:spPr>
        <p:txBody>
          <a:bodyPr lIns="0" tIns="0" rIns="0" bIns="0">
            <a:spAutoFit/>
          </a:bodyPr>
          <a:lstStyle>
            <a:lvl1pPr>
              <a:defRPr sz="800"/>
            </a:lvl1pPr>
          </a:lstStyle>
          <a:p>
            <a:endParaRPr lang="en-GB" noProof="0"/>
          </a:p>
        </p:txBody>
      </p:sp>
      <p:sp>
        <p:nvSpPr>
          <p:cNvPr id="3" name="Footer Placeholder 4"/>
          <p:cNvSpPr>
            <a:spLocks noGrp="1"/>
          </p:cNvSpPr>
          <p:nvPr>
            <p:ph type="ftr" sz="quarter" idx="3"/>
          </p:nvPr>
        </p:nvSpPr>
        <p:spPr>
          <a:xfrm>
            <a:off x="230400" y="6264001"/>
            <a:ext cx="2895600" cy="123111"/>
          </a:xfrm>
          <a:prstGeom prst="rect">
            <a:avLst/>
          </a:prstGeom>
        </p:spPr>
        <p:txBody>
          <a:bodyPr lIns="0" tIns="0" rIns="0" bIns="0">
            <a:spAutoFit/>
          </a:bodyPr>
          <a:lstStyle>
            <a:lvl1pPr>
              <a:defRPr sz="800"/>
            </a:lvl1pPr>
          </a:lstStyle>
          <a:p>
            <a:endParaRPr lang="en-GB" noProof="0"/>
          </a:p>
        </p:txBody>
      </p:sp>
      <p:sp>
        <p:nvSpPr>
          <p:cNvPr id="4" name="Slide Number Placeholder 5"/>
          <p:cNvSpPr>
            <a:spLocks noGrp="1"/>
          </p:cNvSpPr>
          <p:nvPr>
            <p:ph type="sldNum" sz="quarter" idx="4"/>
          </p:nvPr>
        </p:nvSpPr>
        <p:spPr>
          <a:xfrm>
            <a:off x="4215600" y="6091201"/>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pic>
        <p:nvPicPr>
          <p:cNvPr id="11" name="Image 10" descr="Golder_associates_slide_section.jpg"/>
          <p:cNvPicPr>
            <a:picLocks noChangeAspect="1"/>
          </p:cNvPicPr>
          <p:nvPr/>
        </p:nvPicPr>
        <p:blipFill>
          <a:blip r:embed="rId16" cstate="print"/>
          <a:stretch>
            <a:fillRect/>
          </a:stretch>
        </p:blipFill>
        <p:spPr>
          <a:xfrm>
            <a:off x="2119" y="0"/>
            <a:ext cx="9139763" cy="6858000"/>
          </a:xfrm>
          <a:prstGeom prst="rect">
            <a:avLst/>
          </a:prstGeom>
        </p:spPr>
      </p:pic>
      <p:sp>
        <p:nvSpPr>
          <p:cNvPr id="1026" name="Rectangle 2"/>
          <p:cNvSpPr>
            <a:spLocks noGrp="1" noChangeArrowheads="1"/>
          </p:cNvSpPr>
          <p:nvPr>
            <p:ph type="title"/>
          </p:nvPr>
        </p:nvSpPr>
        <p:spPr bwMode="auto">
          <a:xfrm>
            <a:off x="1981200" y="228600"/>
            <a:ext cx="6934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noProof="0" smtClean="0"/>
              <a:t>Click to edit Master title style</a:t>
            </a:r>
            <a:endParaRPr lang="en-GB" noProof="0" smtClean="0"/>
          </a:p>
        </p:txBody>
      </p:sp>
      <p:sp>
        <p:nvSpPr>
          <p:cNvPr id="1027" name="Rectangle 3"/>
          <p:cNvSpPr>
            <a:spLocks noGrp="1" noChangeArrowheads="1"/>
          </p:cNvSpPr>
          <p:nvPr>
            <p:ph type="body" idx="1"/>
          </p:nvPr>
        </p:nvSpPr>
        <p:spPr bwMode="auto">
          <a:xfrm>
            <a:off x="228600" y="950400"/>
            <a:ext cx="8686800" cy="5022000"/>
          </a:xfrm>
          <a:prstGeom prst="rect">
            <a:avLst/>
          </a:prstGeom>
          <a:noFill/>
          <a:ln w="9525">
            <a:noFill/>
            <a:miter lim="800000"/>
            <a:headEnd/>
            <a:tailEnd/>
          </a:ln>
        </p:spPr>
        <p:txBody>
          <a:bodyPr vert="horz" wrap="square" lIns="91440" tIns="14400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8" name="Date Placeholder 3"/>
          <p:cNvSpPr>
            <a:spLocks noGrp="1"/>
          </p:cNvSpPr>
          <p:nvPr>
            <p:ph type="dt" sz="half" idx="2"/>
          </p:nvPr>
        </p:nvSpPr>
        <p:spPr>
          <a:xfrm>
            <a:off x="230400" y="6091201"/>
            <a:ext cx="2133600" cy="123111"/>
          </a:xfrm>
          <a:prstGeom prst="rect">
            <a:avLst/>
          </a:prstGeom>
        </p:spPr>
        <p:txBody>
          <a:bodyPr lIns="0" tIns="0" rIns="0" bIns="0">
            <a:spAutoFit/>
          </a:bodyPr>
          <a:lstStyle>
            <a:lvl1pPr>
              <a:defRPr sz="800"/>
            </a:lvl1pPr>
          </a:lstStyle>
          <a:p>
            <a:endParaRPr lang="en-GB" noProof="0"/>
          </a:p>
        </p:txBody>
      </p:sp>
      <p:sp>
        <p:nvSpPr>
          <p:cNvPr id="9" name="Footer Placeholder 4"/>
          <p:cNvSpPr>
            <a:spLocks noGrp="1"/>
          </p:cNvSpPr>
          <p:nvPr>
            <p:ph type="ftr" sz="quarter" idx="3"/>
          </p:nvPr>
        </p:nvSpPr>
        <p:spPr>
          <a:xfrm>
            <a:off x="230400" y="6264001"/>
            <a:ext cx="2895600" cy="123111"/>
          </a:xfrm>
          <a:prstGeom prst="rect">
            <a:avLst/>
          </a:prstGeom>
        </p:spPr>
        <p:txBody>
          <a:bodyPr lIns="0" tIns="0" rIns="0" bIns="0">
            <a:spAutoFit/>
          </a:bodyPr>
          <a:lstStyle>
            <a:lvl1pPr>
              <a:defRPr sz="800"/>
            </a:lvl1pPr>
          </a:lstStyle>
          <a:p>
            <a:endParaRPr lang="en-GB" noProof="0"/>
          </a:p>
        </p:txBody>
      </p:sp>
      <p:sp>
        <p:nvSpPr>
          <p:cNvPr id="10" name="Slide Number Placeholder 5"/>
          <p:cNvSpPr>
            <a:spLocks noGrp="1"/>
          </p:cNvSpPr>
          <p:nvPr>
            <p:ph type="sldNum" sz="quarter" idx="4"/>
          </p:nvPr>
        </p:nvSpPr>
        <p:spPr>
          <a:xfrm>
            <a:off x="4215600" y="6091201"/>
            <a:ext cx="698400" cy="123111"/>
          </a:xfrm>
          <a:prstGeom prst="rect">
            <a:avLst/>
          </a:prstGeom>
        </p:spPr>
        <p:txBody>
          <a:bodyPr lIns="0" tIns="0" rIns="0" bIns="0">
            <a:spAutoFit/>
          </a:bodyPr>
          <a:lstStyle>
            <a:lvl1pPr algn="ctr">
              <a:defRPr sz="800"/>
            </a:lvl1pPr>
          </a:lstStyle>
          <a:p>
            <a:fld id="{1E42F5B4-DBEA-492C-87D8-0D6A08CAEE5F}" type="slidenum">
              <a:rPr lang="en-GB" noProof="0" smtClean="0"/>
              <a:pPr/>
              <a:t>‹#›</a:t>
            </a:fld>
            <a:endParaRPr lang="en-GB" noProof="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62" r:id="rId6"/>
    <p:sldLayoutId id="2147483663" r:id="rId7"/>
    <p:sldLayoutId id="2147483654" r:id="rId8"/>
    <p:sldLayoutId id="2147483655" r:id="rId9"/>
    <p:sldLayoutId id="2147483656" r:id="rId10"/>
    <p:sldLayoutId id="2147483660" r:id="rId11"/>
    <p:sldLayoutId id="2147483657" r:id="rId12"/>
    <p:sldLayoutId id="2147483664" r:id="rId13"/>
  </p:sldLayoutIdLst>
  <p:hf hdr="0" ftr="0" dt="0"/>
  <p:txStyles>
    <p:titleStyle>
      <a:lvl1pPr algn="l" rtl="0" eaLnBrk="1" fontAlgn="base" hangingPunct="1">
        <a:spcBef>
          <a:spcPct val="0"/>
        </a:spcBef>
        <a:spcAft>
          <a:spcPct val="0"/>
        </a:spcAft>
        <a:defRPr sz="2400" b="1">
          <a:solidFill>
            <a:srgbClr val="00755C"/>
          </a:solidFill>
          <a:latin typeface="+mj-lt"/>
          <a:ea typeface="+mj-ea"/>
          <a:cs typeface="+mj-cs"/>
        </a:defRPr>
      </a:lvl1pPr>
      <a:lvl2pPr algn="l" rtl="0" eaLnBrk="1" fontAlgn="base" hangingPunct="1">
        <a:spcBef>
          <a:spcPct val="0"/>
        </a:spcBef>
        <a:spcAft>
          <a:spcPct val="0"/>
        </a:spcAft>
        <a:defRPr b="1">
          <a:solidFill>
            <a:schemeClr val="bg1"/>
          </a:solidFill>
          <a:latin typeface="Arial" charset="0"/>
          <a:ea typeface="ヒラギノ角ゴ Pro W3" pitchFamily="-32" charset="-128"/>
        </a:defRPr>
      </a:lvl2pPr>
      <a:lvl3pPr algn="l" rtl="0" eaLnBrk="1" fontAlgn="base" hangingPunct="1">
        <a:spcBef>
          <a:spcPct val="0"/>
        </a:spcBef>
        <a:spcAft>
          <a:spcPct val="0"/>
        </a:spcAft>
        <a:defRPr b="1">
          <a:solidFill>
            <a:schemeClr val="bg1"/>
          </a:solidFill>
          <a:latin typeface="Arial" charset="0"/>
          <a:ea typeface="ヒラギノ角ゴ Pro W3" pitchFamily="-32" charset="-128"/>
        </a:defRPr>
      </a:lvl3pPr>
      <a:lvl4pPr algn="l" rtl="0" eaLnBrk="1" fontAlgn="base" hangingPunct="1">
        <a:spcBef>
          <a:spcPct val="0"/>
        </a:spcBef>
        <a:spcAft>
          <a:spcPct val="0"/>
        </a:spcAft>
        <a:defRPr b="1">
          <a:solidFill>
            <a:schemeClr val="bg1"/>
          </a:solidFill>
          <a:latin typeface="Arial" charset="0"/>
          <a:ea typeface="ヒラギノ角ゴ Pro W3" pitchFamily="-32" charset="-128"/>
        </a:defRPr>
      </a:lvl4pPr>
      <a:lvl5pPr algn="l" rtl="0" eaLnBrk="1" fontAlgn="base" hangingPunct="1">
        <a:spcBef>
          <a:spcPct val="0"/>
        </a:spcBef>
        <a:spcAft>
          <a:spcPct val="0"/>
        </a:spcAft>
        <a:defRPr b="1">
          <a:solidFill>
            <a:schemeClr val="bg1"/>
          </a:solidFill>
          <a:latin typeface="Arial" charset="0"/>
          <a:ea typeface="ヒラギノ角ゴ Pro W3" pitchFamily="-32" charset="-128"/>
        </a:defRPr>
      </a:lvl5pPr>
      <a:lvl6pPr marL="457200" algn="l" rtl="0" eaLnBrk="1" fontAlgn="base" hangingPunct="1">
        <a:spcBef>
          <a:spcPct val="0"/>
        </a:spcBef>
        <a:spcAft>
          <a:spcPct val="0"/>
        </a:spcAft>
        <a:defRPr b="1">
          <a:solidFill>
            <a:schemeClr val="bg1"/>
          </a:solidFill>
          <a:latin typeface="Arial" charset="0"/>
          <a:ea typeface="ヒラギノ角ゴ Pro W3" pitchFamily="-32" charset="-128"/>
        </a:defRPr>
      </a:lvl6pPr>
      <a:lvl7pPr marL="914400" algn="l" rtl="0" eaLnBrk="1" fontAlgn="base" hangingPunct="1">
        <a:spcBef>
          <a:spcPct val="0"/>
        </a:spcBef>
        <a:spcAft>
          <a:spcPct val="0"/>
        </a:spcAft>
        <a:defRPr b="1">
          <a:solidFill>
            <a:schemeClr val="bg1"/>
          </a:solidFill>
          <a:latin typeface="Arial" charset="0"/>
          <a:ea typeface="ヒラギノ角ゴ Pro W3" pitchFamily="-32" charset="-128"/>
        </a:defRPr>
      </a:lvl7pPr>
      <a:lvl8pPr marL="1371600" algn="l" rtl="0" eaLnBrk="1" fontAlgn="base" hangingPunct="1">
        <a:spcBef>
          <a:spcPct val="0"/>
        </a:spcBef>
        <a:spcAft>
          <a:spcPct val="0"/>
        </a:spcAft>
        <a:defRPr b="1">
          <a:solidFill>
            <a:schemeClr val="bg1"/>
          </a:solidFill>
          <a:latin typeface="Arial" charset="0"/>
          <a:ea typeface="ヒラギノ角ゴ Pro W3" pitchFamily="-32" charset="-128"/>
        </a:defRPr>
      </a:lvl8pPr>
      <a:lvl9pPr marL="1828800" algn="l" rtl="0" eaLnBrk="1" fontAlgn="base" hangingPunct="1">
        <a:spcBef>
          <a:spcPct val="0"/>
        </a:spcBef>
        <a:spcAft>
          <a:spcPct val="0"/>
        </a:spcAft>
        <a:defRPr b="1">
          <a:solidFill>
            <a:schemeClr val="bg1"/>
          </a:solidFill>
          <a:latin typeface="Arial" charset="0"/>
          <a:ea typeface="ヒラギノ角ゴ Pro W3" pitchFamily="-32" charset="-128"/>
        </a:defRPr>
      </a:lvl9pPr>
    </p:titleStyle>
    <p:bodyStyle>
      <a:lvl1pPr marL="342900" indent="-342900" algn="l" rtl="0" eaLnBrk="1" fontAlgn="base" hangingPunct="1">
        <a:spcBef>
          <a:spcPct val="20000"/>
        </a:spcBef>
        <a:spcAft>
          <a:spcPct val="0"/>
        </a:spcAft>
        <a:buClr>
          <a:srgbClr val="0C8164"/>
        </a:buClr>
        <a:buSzPct val="80000"/>
        <a:buFont typeface="Wingdings" pitchFamily="-32" charset="2"/>
        <a:buChar char="n"/>
        <a:defRPr sz="2000">
          <a:solidFill>
            <a:srgbClr val="4C4C4C"/>
          </a:solidFill>
          <a:latin typeface="+mn-lt"/>
          <a:ea typeface="+mn-ea"/>
          <a:cs typeface="+mn-cs"/>
        </a:defRPr>
      </a:lvl1pPr>
      <a:lvl2pPr marL="742950" indent="-285750" algn="l" rtl="0" eaLnBrk="1" fontAlgn="base" hangingPunct="1">
        <a:spcBef>
          <a:spcPct val="20000"/>
        </a:spcBef>
        <a:spcAft>
          <a:spcPct val="0"/>
        </a:spcAft>
        <a:buClr>
          <a:srgbClr val="0C8164"/>
        </a:buClr>
        <a:buSzPct val="80000"/>
        <a:buFont typeface="Wingdings" pitchFamily="-32" charset="2"/>
        <a:buChar char="n"/>
        <a:defRPr sz="2000">
          <a:solidFill>
            <a:srgbClr val="4C4C4C"/>
          </a:solidFill>
          <a:latin typeface="+mn-lt"/>
          <a:ea typeface="+mn-ea"/>
        </a:defRPr>
      </a:lvl2pPr>
      <a:lvl3pPr marL="1143000" indent="-228600" algn="l" rtl="0" eaLnBrk="1" fontAlgn="base" hangingPunct="1">
        <a:spcBef>
          <a:spcPct val="20000"/>
        </a:spcBef>
        <a:spcAft>
          <a:spcPct val="0"/>
        </a:spcAft>
        <a:buClr>
          <a:srgbClr val="0C8164"/>
        </a:buClr>
        <a:buSzPct val="80000"/>
        <a:buFont typeface="Wingdings" pitchFamily="-32" charset="2"/>
        <a:buChar char="n"/>
        <a:defRPr sz="1800">
          <a:solidFill>
            <a:srgbClr val="4C4C4C"/>
          </a:solidFill>
          <a:latin typeface="+mn-lt"/>
          <a:ea typeface="+mn-ea"/>
        </a:defRPr>
      </a:lvl3pPr>
      <a:lvl4pPr marL="1600200" indent="-228600" algn="l" rtl="0" eaLnBrk="1" fontAlgn="base" hangingPunct="1">
        <a:spcBef>
          <a:spcPct val="20000"/>
        </a:spcBef>
        <a:spcAft>
          <a:spcPct val="0"/>
        </a:spcAft>
        <a:buClr>
          <a:srgbClr val="0C8164"/>
        </a:buClr>
        <a:buSzPct val="80000"/>
        <a:buFont typeface="Wingdings" pitchFamily="-32" charset="2"/>
        <a:buChar char="n"/>
        <a:defRPr sz="1800">
          <a:solidFill>
            <a:srgbClr val="4C4C4C"/>
          </a:solidFill>
          <a:latin typeface="+mn-lt"/>
          <a:ea typeface="+mn-ea"/>
        </a:defRPr>
      </a:lvl4pPr>
      <a:lvl5pPr marL="2057400" indent="-228600" algn="l" rtl="0" eaLnBrk="1" fontAlgn="base" hangingPunct="1">
        <a:spcBef>
          <a:spcPct val="20000"/>
        </a:spcBef>
        <a:spcAft>
          <a:spcPct val="0"/>
        </a:spcAft>
        <a:buClr>
          <a:srgbClr val="0C8164"/>
        </a:buClr>
        <a:buSzPct val="80000"/>
        <a:buFont typeface="Wingdings" pitchFamily="-32" charset="2"/>
        <a:buChar char="n"/>
        <a:defRPr sz="1800">
          <a:solidFill>
            <a:srgbClr val="4C4C4C"/>
          </a:solidFill>
          <a:latin typeface="+mn-lt"/>
          <a:ea typeface="+mn-ea"/>
        </a:defRPr>
      </a:lvl5pPr>
      <a:lvl6pPr marL="2514600" indent="-228600" algn="l" rtl="0" eaLnBrk="1" fontAlgn="base" hangingPunct="1">
        <a:spcBef>
          <a:spcPct val="20000"/>
        </a:spcBef>
        <a:spcAft>
          <a:spcPct val="0"/>
        </a:spcAft>
        <a:buClr>
          <a:srgbClr val="0C8164"/>
        </a:buClr>
        <a:buSzPct val="80000"/>
        <a:buFont typeface="Wingdings" pitchFamily="-32" charset="2"/>
        <a:buChar char="n"/>
        <a:defRPr sz="1400">
          <a:solidFill>
            <a:srgbClr val="4C4C4C"/>
          </a:solidFill>
          <a:latin typeface="+mn-lt"/>
          <a:ea typeface="+mn-ea"/>
        </a:defRPr>
      </a:lvl6pPr>
      <a:lvl7pPr marL="2971800" indent="-228600" algn="l" rtl="0" eaLnBrk="1" fontAlgn="base" hangingPunct="1">
        <a:spcBef>
          <a:spcPct val="20000"/>
        </a:spcBef>
        <a:spcAft>
          <a:spcPct val="0"/>
        </a:spcAft>
        <a:buClr>
          <a:srgbClr val="0C8164"/>
        </a:buClr>
        <a:buSzPct val="80000"/>
        <a:buFont typeface="Wingdings" pitchFamily="-32" charset="2"/>
        <a:buChar char="n"/>
        <a:defRPr sz="1400">
          <a:solidFill>
            <a:srgbClr val="4C4C4C"/>
          </a:solidFill>
          <a:latin typeface="+mn-lt"/>
          <a:ea typeface="+mn-ea"/>
        </a:defRPr>
      </a:lvl7pPr>
      <a:lvl8pPr marL="3429000" indent="-228600" algn="l" rtl="0" eaLnBrk="1" fontAlgn="base" hangingPunct="1">
        <a:spcBef>
          <a:spcPct val="20000"/>
        </a:spcBef>
        <a:spcAft>
          <a:spcPct val="0"/>
        </a:spcAft>
        <a:buClr>
          <a:srgbClr val="0C8164"/>
        </a:buClr>
        <a:buSzPct val="80000"/>
        <a:buFont typeface="Wingdings" pitchFamily="-32" charset="2"/>
        <a:buChar char="n"/>
        <a:defRPr sz="1400">
          <a:solidFill>
            <a:srgbClr val="4C4C4C"/>
          </a:solidFill>
          <a:latin typeface="+mn-lt"/>
          <a:ea typeface="+mn-ea"/>
        </a:defRPr>
      </a:lvl8pPr>
      <a:lvl9pPr marL="3886200" indent="-228600" algn="l" rtl="0" eaLnBrk="1" fontAlgn="base" hangingPunct="1">
        <a:spcBef>
          <a:spcPct val="20000"/>
        </a:spcBef>
        <a:spcAft>
          <a:spcPct val="0"/>
        </a:spcAft>
        <a:buClr>
          <a:srgbClr val="0C8164"/>
        </a:buClr>
        <a:buSzPct val="80000"/>
        <a:buFont typeface="Wingdings" pitchFamily="-32" charset="2"/>
        <a:buChar char="n"/>
        <a:defRPr sz="1400">
          <a:solidFill>
            <a:srgbClr val="4C4C4C"/>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124744"/>
            <a:ext cx="6984776" cy="3384376"/>
          </a:xfrm>
        </p:spPr>
        <p:txBody>
          <a:bodyPr/>
          <a:lstStyle/>
          <a:p>
            <a:pPr algn="ctr"/>
            <a:r>
              <a:rPr lang="en-AU" sz="2400" b="0" dirty="0" smtClean="0"/>
              <a:t/>
            </a:r>
            <a:br>
              <a:rPr lang="en-AU" sz="2400" b="0" dirty="0" smtClean="0"/>
            </a:br>
            <a:r>
              <a:rPr lang="en-AU" sz="4800" b="0" dirty="0" err="1" smtClean="0"/>
              <a:t>Manuherikia</a:t>
            </a:r>
            <a:r>
              <a:rPr lang="en-AU" sz="4800" b="0" dirty="0" smtClean="0"/>
              <a:t> Catchment Hydrology and Irrigation </a:t>
            </a:r>
            <a:r>
              <a:rPr lang="en-AU" sz="2400" b="0" dirty="0" smtClean="0"/>
              <a:t/>
            </a:r>
            <a:br>
              <a:rPr lang="en-AU" sz="2400" b="0" dirty="0" smtClean="0"/>
            </a:br>
            <a:r>
              <a:rPr lang="en-AU" sz="2400" b="0" dirty="0"/>
              <a:t/>
            </a:r>
            <a:br>
              <a:rPr lang="en-AU" sz="2400" b="0" dirty="0"/>
            </a:br>
            <a:r>
              <a:rPr lang="en-AU" sz="2400" b="0" dirty="0" smtClean="0"/>
              <a:t/>
            </a:r>
            <a:br>
              <a:rPr lang="en-AU" sz="2400" b="0" dirty="0" smtClean="0"/>
            </a:br>
            <a:r>
              <a:rPr lang="en-AU" sz="2400" b="0" dirty="0" smtClean="0"/>
              <a:t>4 September 2014</a:t>
            </a:r>
            <a:br>
              <a:rPr lang="en-AU" sz="2400" b="0" dirty="0" smtClean="0"/>
            </a:br>
            <a:r>
              <a:rPr lang="en-AU" sz="2400" b="0" dirty="0" smtClean="0"/>
              <a:t>Ian Lloyd</a:t>
            </a:r>
            <a:endParaRPr lang="en-US" sz="1400" dirty="0"/>
          </a:p>
        </p:txBody>
      </p:sp>
    </p:spTree>
    <p:extLst>
      <p:ext uri="{BB962C8B-B14F-4D97-AF65-F5344CB8AC3E}">
        <p14:creationId xmlns:p14="http://schemas.microsoft.com/office/powerpoint/2010/main" val="899045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Falls Dam Update</a:t>
            </a:r>
            <a:endParaRPr lang="en-NZ"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0" y="207538"/>
            <a:ext cx="9063546"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91582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Falls Dam Update</a:t>
            </a:r>
            <a:endParaRPr lang="en-NZ"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40"/>
            <a:ext cx="9149720" cy="6477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77760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Falls Dam Update</a:t>
            </a:r>
            <a:endParaRPr lang="en-NZ"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 y="188640"/>
            <a:ext cx="9137075" cy="6478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4032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Falls Dam Update</a:t>
            </a:r>
            <a:endParaRPr lang="en-NZ"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19" t="17253" r="2968" b="35580"/>
          <a:stretch/>
        </p:blipFill>
        <p:spPr bwMode="auto">
          <a:xfrm>
            <a:off x="125119" y="116632"/>
            <a:ext cx="8875868"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4569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4" name="Slide Number Placeholder 3"/>
          <p:cNvSpPr>
            <a:spLocks noGrp="1"/>
          </p:cNvSpPr>
          <p:nvPr>
            <p:ph type="sldNum" sz="quarter" idx="4"/>
          </p:nvPr>
        </p:nvSpPr>
        <p:spPr/>
        <p:txBody>
          <a:bodyPr/>
          <a:lstStyle/>
          <a:p>
            <a:fld id="{1E42F5B4-DBEA-492C-87D8-0D6A08CAEE5F}" type="slidenum">
              <a:rPr lang="en-GB" noProof="0" smtClean="0"/>
              <a:pPr/>
              <a:t>14</a:t>
            </a:fld>
            <a:endParaRPr lang="en-GB" noProof="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5" y="188640"/>
            <a:ext cx="9022872" cy="6495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88487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4" name="Slide Number Placeholder 3"/>
          <p:cNvSpPr>
            <a:spLocks noGrp="1"/>
          </p:cNvSpPr>
          <p:nvPr>
            <p:ph type="sldNum" sz="quarter" idx="4"/>
          </p:nvPr>
        </p:nvSpPr>
        <p:spPr/>
        <p:txBody>
          <a:bodyPr/>
          <a:lstStyle/>
          <a:p>
            <a:fld id="{1E42F5B4-DBEA-492C-87D8-0D6A08CAEE5F}" type="slidenum">
              <a:rPr lang="en-GB" noProof="0" smtClean="0"/>
              <a:pPr/>
              <a:t>15</a:t>
            </a:fld>
            <a:endParaRPr lang="en-GB" noProof="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8"/>
          <a:stretch/>
        </p:blipFill>
        <p:spPr bwMode="auto">
          <a:xfrm>
            <a:off x="91440" y="188640"/>
            <a:ext cx="9052560"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86404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High Race Alignment</a:t>
            </a:r>
            <a:endParaRPr lang="en-NZ" dirty="0"/>
          </a:p>
        </p:txBody>
      </p:sp>
      <p:sp>
        <p:nvSpPr>
          <p:cNvPr id="3" name="Rectangle 2"/>
          <p:cNvSpPr/>
          <p:nvPr/>
        </p:nvSpPr>
        <p:spPr>
          <a:xfrm>
            <a:off x="236712" y="1268760"/>
            <a:ext cx="8655768" cy="3970318"/>
          </a:xfrm>
          <a:prstGeom prst="rect">
            <a:avLst/>
          </a:prstGeom>
        </p:spPr>
        <p:txBody>
          <a:bodyPr wrap="square">
            <a:spAutoFit/>
          </a:bodyPr>
          <a:lstStyle/>
          <a:p>
            <a:pPr marL="342900" indent="-342900">
              <a:spcAft>
                <a:spcPts val="2400"/>
              </a:spcAft>
              <a:buFont typeface="Arial" panose="020B0604020202020204" pitchFamily="34" charset="0"/>
              <a:buChar char="•"/>
            </a:pPr>
            <a:r>
              <a:rPr lang="en-NZ" dirty="0" smtClean="0">
                <a:solidFill>
                  <a:srgbClr val="00755C"/>
                </a:solidFill>
              </a:rPr>
              <a:t>Key consideration when developing Golder </a:t>
            </a:r>
            <a:r>
              <a:rPr lang="en-NZ" dirty="0">
                <a:solidFill>
                  <a:srgbClr val="00755C"/>
                </a:solidFill>
              </a:rPr>
              <a:t>alignment:</a:t>
            </a:r>
          </a:p>
          <a:p>
            <a:pPr marL="800100" lvl="1" indent="-342900">
              <a:spcAft>
                <a:spcPts val="2400"/>
              </a:spcAft>
              <a:buFont typeface="Arial" panose="020B0604020202020204" pitchFamily="34" charset="0"/>
              <a:buChar char="•"/>
            </a:pPr>
            <a:r>
              <a:rPr lang="en-NZ" dirty="0" smtClean="0">
                <a:solidFill>
                  <a:srgbClr val="00755C"/>
                </a:solidFill>
              </a:rPr>
              <a:t>Keeping </a:t>
            </a:r>
            <a:r>
              <a:rPr lang="en-NZ" dirty="0">
                <a:solidFill>
                  <a:srgbClr val="00755C"/>
                </a:solidFill>
              </a:rPr>
              <a:t>the race as high as possible to maximise piped gravity distribution options. </a:t>
            </a:r>
          </a:p>
          <a:p>
            <a:pPr marL="800100" lvl="1" indent="-342900">
              <a:spcAft>
                <a:spcPts val="2400"/>
              </a:spcAft>
              <a:buFont typeface="Arial" panose="020B0604020202020204" pitchFamily="34" charset="0"/>
              <a:buChar char="•"/>
            </a:pPr>
            <a:r>
              <a:rPr lang="en-NZ" dirty="0" smtClean="0">
                <a:solidFill>
                  <a:srgbClr val="00755C"/>
                </a:solidFill>
              </a:rPr>
              <a:t>Utilise </a:t>
            </a:r>
            <a:r>
              <a:rPr lang="en-NZ" dirty="0">
                <a:solidFill>
                  <a:srgbClr val="00755C"/>
                </a:solidFill>
              </a:rPr>
              <a:t>existing infrastructure, particularly river intakes and existing large races. </a:t>
            </a:r>
          </a:p>
          <a:p>
            <a:pPr marL="800100" lvl="1" indent="-342900">
              <a:spcAft>
                <a:spcPts val="2400"/>
              </a:spcAft>
              <a:buFont typeface="Arial" panose="020B0604020202020204" pitchFamily="34" charset="0"/>
              <a:buChar char="•"/>
            </a:pPr>
            <a:r>
              <a:rPr lang="en-NZ" dirty="0" smtClean="0">
                <a:solidFill>
                  <a:srgbClr val="00755C"/>
                </a:solidFill>
              </a:rPr>
              <a:t>Identify </a:t>
            </a:r>
            <a:r>
              <a:rPr lang="en-NZ" dirty="0">
                <a:solidFill>
                  <a:srgbClr val="00755C"/>
                </a:solidFill>
              </a:rPr>
              <a:t>areas that warrant special attention, i.e. river crossing and steep terrain</a:t>
            </a:r>
            <a:r>
              <a:rPr lang="en-NZ" dirty="0" smtClean="0">
                <a:solidFill>
                  <a:srgbClr val="00755C"/>
                </a:solidFill>
              </a:rPr>
              <a:t>.</a:t>
            </a:r>
            <a:r>
              <a:rPr lang="en-NZ" dirty="0">
                <a:solidFill>
                  <a:srgbClr val="00755C"/>
                </a:solidFill>
              </a:rPr>
              <a:t> Tinkers Diggings (</a:t>
            </a:r>
            <a:r>
              <a:rPr lang="en-NZ" dirty="0" err="1">
                <a:solidFill>
                  <a:srgbClr val="00755C"/>
                </a:solidFill>
              </a:rPr>
              <a:t>Matakanui</a:t>
            </a:r>
            <a:r>
              <a:rPr lang="en-NZ" dirty="0">
                <a:solidFill>
                  <a:srgbClr val="00755C"/>
                </a:solidFill>
              </a:rPr>
              <a:t> area) and </a:t>
            </a:r>
            <a:r>
              <a:rPr lang="en-NZ" dirty="0" err="1">
                <a:solidFill>
                  <a:srgbClr val="00755C"/>
                </a:solidFill>
              </a:rPr>
              <a:t>Drybred</a:t>
            </a:r>
            <a:r>
              <a:rPr lang="en-NZ" dirty="0">
                <a:solidFill>
                  <a:srgbClr val="00755C"/>
                </a:solidFill>
              </a:rPr>
              <a:t> Diggings are difficult</a:t>
            </a:r>
            <a:r>
              <a:rPr lang="en-NZ" dirty="0" smtClean="0">
                <a:solidFill>
                  <a:srgbClr val="00755C"/>
                </a:solidFill>
              </a:rPr>
              <a:t>.</a:t>
            </a:r>
          </a:p>
        </p:txBody>
      </p:sp>
    </p:spTree>
    <p:extLst>
      <p:ext uri="{BB962C8B-B14F-4D97-AF65-F5344CB8AC3E}">
        <p14:creationId xmlns:p14="http://schemas.microsoft.com/office/powerpoint/2010/main" val="1990344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High Race Alignment</a:t>
            </a:r>
            <a:endParaRPr lang="en-NZ" dirty="0"/>
          </a:p>
        </p:txBody>
      </p:sp>
      <p:sp>
        <p:nvSpPr>
          <p:cNvPr id="3" name="Rectangle 2"/>
          <p:cNvSpPr/>
          <p:nvPr/>
        </p:nvSpPr>
        <p:spPr>
          <a:xfrm>
            <a:off x="236712" y="1052736"/>
            <a:ext cx="8655768" cy="4585871"/>
          </a:xfrm>
          <a:prstGeom prst="rect">
            <a:avLst/>
          </a:prstGeom>
        </p:spPr>
        <p:txBody>
          <a:bodyPr wrap="square">
            <a:spAutoFit/>
          </a:bodyPr>
          <a:lstStyle/>
          <a:p>
            <a:pPr marL="342900" indent="-342900">
              <a:spcAft>
                <a:spcPts val="2400"/>
              </a:spcAft>
              <a:buFont typeface="Arial" panose="020B0604020202020204" pitchFamily="34" charset="0"/>
              <a:buChar char="•"/>
            </a:pPr>
            <a:r>
              <a:rPr lang="en-NZ" dirty="0" smtClean="0">
                <a:solidFill>
                  <a:srgbClr val="00755C"/>
                </a:solidFill>
              </a:rPr>
              <a:t>Feed directly from Dam.</a:t>
            </a:r>
          </a:p>
          <a:p>
            <a:pPr marL="342900" indent="-342900">
              <a:spcAft>
                <a:spcPts val="2400"/>
              </a:spcAft>
              <a:buFont typeface="Arial" panose="020B0604020202020204" pitchFamily="34" charset="0"/>
              <a:buChar char="•"/>
            </a:pPr>
            <a:r>
              <a:rPr lang="en-NZ" dirty="0" smtClean="0">
                <a:solidFill>
                  <a:srgbClr val="00755C"/>
                </a:solidFill>
              </a:rPr>
              <a:t>Higher than both </a:t>
            </a:r>
            <a:r>
              <a:rPr lang="en-NZ" dirty="0" err="1" smtClean="0">
                <a:solidFill>
                  <a:srgbClr val="00755C"/>
                </a:solidFill>
              </a:rPr>
              <a:t>Aqualinc</a:t>
            </a:r>
            <a:r>
              <a:rPr lang="en-NZ" dirty="0" smtClean="0">
                <a:solidFill>
                  <a:srgbClr val="00755C"/>
                </a:solidFill>
              </a:rPr>
              <a:t> and MOW alignments.</a:t>
            </a:r>
          </a:p>
          <a:p>
            <a:pPr marL="342900" indent="-342900">
              <a:spcAft>
                <a:spcPts val="2400"/>
              </a:spcAft>
              <a:buFont typeface="Arial" panose="020B0604020202020204" pitchFamily="34" charset="0"/>
              <a:buChar char="•"/>
            </a:pPr>
            <a:r>
              <a:rPr lang="en-NZ" dirty="0" smtClean="0">
                <a:solidFill>
                  <a:srgbClr val="00755C"/>
                </a:solidFill>
              </a:rPr>
              <a:t>Similar average slope (1.5m/km) to </a:t>
            </a:r>
            <a:r>
              <a:rPr lang="en-NZ" dirty="0" err="1" smtClean="0">
                <a:solidFill>
                  <a:srgbClr val="00755C"/>
                </a:solidFill>
              </a:rPr>
              <a:t>Aqualinc’s</a:t>
            </a:r>
            <a:r>
              <a:rPr lang="en-NZ" dirty="0" smtClean="0">
                <a:solidFill>
                  <a:srgbClr val="00755C"/>
                </a:solidFill>
              </a:rPr>
              <a:t> proposed alignment.</a:t>
            </a:r>
          </a:p>
          <a:p>
            <a:pPr marL="342900" indent="-342900">
              <a:spcAft>
                <a:spcPts val="2400"/>
              </a:spcAft>
              <a:buFont typeface="Arial" panose="020B0604020202020204" pitchFamily="34" charset="0"/>
              <a:buChar char="•"/>
            </a:pPr>
            <a:r>
              <a:rPr lang="en-NZ" dirty="0" smtClean="0">
                <a:solidFill>
                  <a:srgbClr val="00755C"/>
                </a:solidFill>
              </a:rPr>
              <a:t>Longer: </a:t>
            </a:r>
            <a:r>
              <a:rPr lang="en-NZ" dirty="0" smtClean="0">
                <a:solidFill>
                  <a:srgbClr val="00755C"/>
                </a:solidFill>
                <a:latin typeface="Arial"/>
                <a:cs typeface="Arial"/>
              </a:rPr>
              <a:t>≈ </a:t>
            </a:r>
            <a:r>
              <a:rPr lang="en-NZ" dirty="0">
                <a:solidFill>
                  <a:srgbClr val="00755C"/>
                </a:solidFill>
              </a:rPr>
              <a:t>72.1km; </a:t>
            </a:r>
            <a:r>
              <a:rPr lang="en-NZ" dirty="0" err="1">
                <a:solidFill>
                  <a:srgbClr val="00755C"/>
                </a:solidFill>
              </a:rPr>
              <a:t>Aqualinc</a:t>
            </a:r>
            <a:r>
              <a:rPr lang="en-NZ" dirty="0">
                <a:solidFill>
                  <a:srgbClr val="00755C"/>
                </a:solidFill>
              </a:rPr>
              <a:t> </a:t>
            </a:r>
            <a:r>
              <a:rPr lang="en-NZ" dirty="0">
                <a:solidFill>
                  <a:srgbClr val="00755C"/>
                </a:solidFill>
                <a:latin typeface="Arial"/>
                <a:cs typeface="Arial"/>
              </a:rPr>
              <a:t>≈ </a:t>
            </a:r>
            <a:r>
              <a:rPr lang="en-NZ" dirty="0">
                <a:solidFill>
                  <a:srgbClr val="00755C"/>
                </a:solidFill>
              </a:rPr>
              <a:t>59.9km; MWD </a:t>
            </a:r>
            <a:r>
              <a:rPr lang="en-NZ" dirty="0">
                <a:solidFill>
                  <a:srgbClr val="00755C"/>
                </a:solidFill>
                <a:latin typeface="Arial"/>
                <a:cs typeface="Arial"/>
              </a:rPr>
              <a:t>≈ </a:t>
            </a:r>
            <a:r>
              <a:rPr lang="en-NZ" dirty="0">
                <a:solidFill>
                  <a:srgbClr val="00755C"/>
                </a:solidFill>
              </a:rPr>
              <a:t>56.8 km.</a:t>
            </a:r>
            <a:endParaRPr lang="en-NZ" dirty="0" smtClean="0">
              <a:solidFill>
                <a:srgbClr val="00755C"/>
              </a:solidFill>
            </a:endParaRPr>
          </a:p>
          <a:p>
            <a:pPr marL="342900" indent="-342900">
              <a:spcAft>
                <a:spcPts val="2400"/>
              </a:spcAft>
              <a:buFont typeface="Arial" panose="020B0604020202020204" pitchFamily="34" charset="0"/>
              <a:buChar char="•"/>
            </a:pPr>
            <a:r>
              <a:rPr lang="en-NZ" dirty="0" smtClean="0">
                <a:solidFill>
                  <a:srgbClr val="00755C"/>
                </a:solidFill>
              </a:rPr>
              <a:t>56.2 km new race, 9.3km upgraded race, 6.6 km siphons. </a:t>
            </a:r>
            <a:endParaRPr lang="en-NZ" dirty="0">
              <a:solidFill>
                <a:srgbClr val="00755C"/>
              </a:solidFill>
            </a:endParaRPr>
          </a:p>
          <a:p>
            <a:pPr marL="342900" indent="-342900">
              <a:spcAft>
                <a:spcPts val="2400"/>
              </a:spcAft>
              <a:buFont typeface="Arial" panose="020B0604020202020204" pitchFamily="34" charset="0"/>
              <a:buChar char="•"/>
            </a:pPr>
            <a:r>
              <a:rPr lang="en-NZ" dirty="0">
                <a:solidFill>
                  <a:srgbClr val="00755C"/>
                </a:solidFill>
              </a:rPr>
              <a:t>Tinkers Diggings (</a:t>
            </a:r>
            <a:r>
              <a:rPr lang="en-NZ" dirty="0" err="1">
                <a:solidFill>
                  <a:srgbClr val="00755C"/>
                </a:solidFill>
              </a:rPr>
              <a:t>Matakanui</a:t>
            </a:r>
            <a:r>
              <a:rPr lang="en-NZ" dirty="0">
                <a:solidFill>
                  <a:srgbClr val="00755C"/>
                </a:solidFill>
              </a:rPr>
              <a:t> area) </a:t>
            </a:r>
            <a:r>
              <a:rPr lang="en-NZ" dirty="0" smtClean="0">
                <a:solidFill>
                  <a:srgbClr val="00755C"/>
                </a:solidFill>
              </a:rPr>
              <a:t>and </a:t>
            </a:r>
            <a:r>
              <a:rPr lang="en-NZ" dirty="0" err="1">
                <a:solidFill>
                  <a:srgbClr val="00755C"/>
                </a:solidFill>
              </a:rPr>
              <a:t>Drybred</a:t>
            </a:r>
            <a:r>
              <a:rPr lang="en-NZ" dirty="0">
                <a:solidFill>
                  <a:srgbClr val="00755C"/>
                </a:solidFill>
              </a:rPr>
              <a:t> </a:t>
            </a:r>
            <a:r>
              <a:rPr lang="en-NZ" dirty="0" smtClean="0">
                <a:solidFill>
                  <a:srgbClr val="00755C"/>
                </a:solidFill>
              </a:rPr>
              <a:t>Diggings areas are difficult and require field verification.</a:t>
            </a:r>
          </a:p>
        </p:txBody>
      </p:sp>
    </p:spTree>
    <p:extLst>
      <p:ext uri="{BB962C8B-B14F-4D97-AF65-F5344CB8AC3E}">
        <p14:creationId xmlns:p14="http://schemas.microsoft.com/office/powerpoint/2010/main" val="34364725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High Race Alignment</a:t>
            </a:r>
            <a:endParaRPr lang="en-NZ"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524"/>
            <a:ext cx="9144000" cy="6435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6074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High Race Alignment</a:t>
            </a:r>
            <a:endParaRPr lang="en-NZ"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615" t="18335" r="10277" b="11857"/>
          <a:stretch/>
        </p:blipFill>
        <p:spPr bwMode="auto">
          <a:xfrm>
            <a:off x="0" y="188640"/>
            <a:ext cx="9052559" cy="646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9856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Presentation Topics </a:t>
            </a:r>
            <a:endParaRPr lang="en-NZ" dirty="0"/>
          </a:p>
        </p:txBody>
      </p:sp>
      <p:sp>
        <p:nvSpPr>
          <p:cNvPr id="3" name="Rectangle 2"/>
          <p:cNvSpPr/>
          <p:nvPr/>
        </p:nvSpPr>
        <p:spPr>
          <a:xfrm>
            <a:off x="236712" y="1268760"/>
            <a:ext cx="8295728" cy="4216539"/>
          </a:xfrm>
          <a:prstGeom prst="rect">
            <a:avLst/>
          </a:prstGeom>
        </p:spPr>
        <p:txBody>
          <a:bodyPr wrap="square">
            <a:spAutoFit/>
          </a:bodyPr>
          <a:lstStyle/>
          <a:p>
            <a:pPr marL="342900" indent="-342900">
              <a:spcAft>
                <a:spcPts val="2400"/>
              </a:spcAft>
              <a:buFont typeface="Arial" panose="020B0604020202020204" pitchFamily="34" charset="0"/>
              <a:buChar char="•"/>
            </a:pPr>
            <a:r>
              <a:rPr lang="en-NZ" dirty="0" smtClean="0">
                <a:solidFill>
                  <a:srgbClr val="00755C"/>
                </a:solidFill>
              </a:rPr>
              <a:t>Irrigable area</a:t>
            </a:r>
          </a:p>
          <a:p>
            <a:pPr marL="342900" indent="-342900">
              <a:spcAft>
                <a:spcPts val="2400"/>
              </a:spcAft>
              <a:buFont typeface="Arial" panose="020B0604020202020204" pitchFamily="34" charset="0"/>
              <a:buChar char="•"/>
            </a:pPr>
            <a:r>
              <a:rPr lang="en-NZ" dirty="0" smtClean="0">
                <a:solidFill>
                  <a:srgbClr val="00755C"/>
                </a:solidFill>
              </a:rPr>
              <a:t>Falls </a:t>
            </a:r>
            <a:r>
              <a:rPr lang="en-NZ" dirty="0">
                <a:solidFill>
                  <a:srgbClr val="00755C"/>
                </a:solidFill>
              </a:rPr>
              <a:t>Dam Update </a:t>
            </a:r>
            <a:r>
              <a:rPr lang="en-NZ" dirty="0" smtClean="0">
                <a:solidFill>
                  <a:srgbClr val="00755C"/>
                </a:solidFill>
              </a:rPr>
              <a:t>– Stage Storage Curve, Dam </a:t>
            </a:r>
            <a:r>
              <a:rPr lang="en-NZ" dirty="0">
                <a:solidFill>
                  <a:srgbClr val="00755C"/>
                </a:solidFill>
              </a:rPr>
              <a:t>design </a:t>
            </a:r>
          </a:p>
          <a:p>
            <a:pPr marL="342900" indent="-342900">
              <a:spcAft>
                <a:spcPts val="2400"/>
              </a:spcAft>
              <a:buFont typeface="Arial" panose="020B0604020202020204" pitchFamily="34" charset="0"/>
              <a:buChar char="•"/>
            </a:pPr>
            <a:r>
              <a:rPr lang="en-NZ" dirty="0">
                <a:solidFill>
                  <a:srgbClr val="00755C"/>
                </a:solidFill>
              </a:rPr>
              <a:t>High Race Alignment </a:t>
            </a:r>
          </a:p>
          <a:p>
            <a:pPr marL="342900" indent="-342900">
              <a:spcAft>
                <a:spcPts val="2400"/>
              </a:spcAft>
              <a:buFont typeface="Arial" panose="020B0604020202020204" pitchFamily="34" charset="0"/>
              <a:buChar char="•"/>
            </a:pPr>
            <a:r>
              <a:rPr lang="en-NZ" dirty="0">
                <a:solidFill>
                  <a:srgbClr val="00755C"/>
                </a:solidFill>
              </a:rPr>
              <a:t>Upper </a:t>
            </a:r>
            <a:r>
              <a:rPr lang="en-NZ" dirty="0" err="1">
                <a:solidFill>
                  <a:srgbClr val="00755C"/>
                </a:solidFill>
              </a:rPr>
              <a:t>Manuherikia</a:t>
            </a:r>
            <a:r>
              <a:rPr lang="en-NZ" dirty="0">
                <a:solidFill>
                  <a:srgbClr val="00755C"/>
                </a:solidFill>
              </a:rPr>
              <a:t> Valley Irrigable area and distribution options </a:t>
            </a:r>
          </a:p>
          <a:p>
            <a:pPr marL="342900" indent="-342900">
              <a:spcAft>
                <a:spcPts val="2400"/>
              </a:spcAft>
              <a:buFont typeface="Arial" panose="020B0604020202020204" pitchFamily="34" charset="0"/>
              <a:buChar char="•"/>
            </a:pPr>
            <a:r>
              <a:rPr lang="en-NZ" dirty="0">
                <a:solidFill>
                  <a:srgbClr val="00755C"/>
                </a:solidFill>
              </a:rPr>
              <a:t>Lower Valley </a:t>
            </a:r>
            <a:r>
              <a:rPr lang="en-NZ" dirty="0" smtClean="0">
                <a:solidFill>
                  <a:srgbClr val="00755C"/>
                </a:solidFill>
              </a:rPr>
              <a:t>Irrigable area and </a:t>
            </a:r>
            <a:r>
              <a:rPr lang="en-NZ" dirty="0">
                <a:solidFill>
                  <a:srgbClr val="00755C"/>
                </a:solidFill>
              </a:rPr>
              <a:t>distribution options </a:t>
            </a:r>
          </a:p>
          <a:p>
            <a:pPr marL="342900" indent="-342900">
              <a:spcAft>
                <a:spcPts val="2400"/>
              </a:spcAft>
              <a:buFont typeface="Arial" panose="020B0604020202020204" pitchFamily="34" charset="0"/>
              <a:buChar char="•"/>
            </a:pPr>
            <a:r>
              <a:rPr lang="en-NZ" dirty="0" smtClean="0">
                <a:solidFill>
                  <a:srgbClr val="00755C"/>
                </a:solidFill>
              </a:rPr>
              <a:t>Hydrological model scenarios </a:t>
            </a:r>
          </a:p>
        </p:txBody>
      </p:sp>
    </p:spTree>
    <p:extLst>
      <p:ext uri="{BB962C8B-B14F-4D97-AF65-F5344CB8AC3E}">
        <p14:creationId xmlns:p14="http://schemas.microsoft.com/office/powerpoint/2010/main" val="8491582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High Race Alignment</a:t>
            </a:r>
            <a:endParaRPr lang="en-NZ" dirty="0"/>
          </a:p>
        </p:txBody>
      </p:sp>
      <p:sp>
        <p:nvSpPr>
          <p:cNvPr id="3" name="Rectangle 2"/>
          <p:cNvSpPr/>
          <p:nvPr/>
        </p:nvSpPr>
        <p:spPr>
          <a:xfrm>
            <a:off x="236712" y="980728"/>
            <a:ext cx="8655768" cy="5062924"/>
          </a:xfrm>
          <a:prstGeom prst="rect">
            <a:avLst/>
          </a:prstGeom>
        </p:spPr>
        <p:txBody>
          <a:bodyPr wrap="square">
            <a:spAutoFit/>
          </a:bodyPr>
          <a:lstStyle/>
          <a:p>
            <a:pPr>
              <a:spcAft>
                <a:spcPts val="600"/>
              </a:spcAft>
            </a:pPr>
            <a:r>
              <a:rPr lang="en-NZ" u="sng" dirty="0" smtClean="0">
                <a:solidFill>
                  <a:srgbClr val="00755C"/>
                </a:solidFill>
              </a:rPr>
              <a:t>Advantages:</a:t>
            </a:r>
          </a:p>
          <a:p>
            <a:pPr marL="457200" indent="-457200">
              <a:spcAft>
                <a:spcPts val="1200"/>
              </a:spcAft>
              <a:buFont typeface="+mj-lt"/>
              <a:buAutoNum type="arabicPeriod"/>
            </a:pPr>
            <a:r>
              <a:rPr lang="en-NZ" sz="2000" dirty="0" smtClean="0">
                <a:solidFill>
                  <a:srgbClr val="00755C"/>
                </a:solidFill>
              </a:rPr>
              <a:t>Higher: approx. </a:t>
            </a:r>
            <a:r>
              <a:rPr lang="en-NZ" sz="2000" dirty="0">
                <a:solidFill>
                  <a:srgbClr val="00755C"/>
                </a:solidFill>
              </a:rPr>
              <a:t>12,000 ha </a:t>
            </a:r>
            <a:r>
              <a:rPr lang="en-NZ" sz="2000" dirty="0" smtClean="0">
                <a:solidFill>
                  <a:srgbClr val="00755C"/>
                </a:solidFill>
              </a:rPr>
              <a:t>&gt; </a:t>
            </a:r>
            <a:r>
              <a:rPr lang="en-NZ" sz="2000" dirty="0">
                <a:solidFill>
                  <a:srgbClr val="00755C"/>
                </a:solidFill>
              </a:rPr>
              <a:t>40 m below the race and potentially supplied with pressurised </a:t>
            </a:r>
            <a:r>
              <a:rPr lang="en-NZ" sz="2000" dirty="0" smtClean="0">
                <a:solidFill>
                  <a:srgbClr val="00755C"/>
                </a:solidFill>
              </a:rPr>
              <a:t>water – piped supply.</a:t>
            </a:r>
            <a:endParaRPr lang="en-NZ" sz="2000" dirty="0">
              <a:solidFill>
                <a:srgbClr val="00755C"/>
              </a:solidFill>
            </a:endParaRPr>
          </a:p>
          <a:p>
            <a:pPr marL="457200" indent="-457200">
              <a:spcAft>
                <a:spcPts val="1200"/>
              </a:spcAft>
              <a:buFont typeface="+mj-lt"/>
              <a:buAutoNum type="arabicPeriod"/>
            </a:pPr>
            <a:r>
              <a:rPr lang="en-NZ" sz="2000" dirty="0" smtClean="0">
                <a:solidFill>
                  <a:srgbClr val="00755C"/>
                </a:solidFill>
              </a:rPr>
              <a:t>Significantly less </a:t>
            </a:r>
            <a:r>
              <a:rPr lang="en-NZ" sz="2000" dirty="0">
                <a:solidFill>
                  <a:srgbClr val="00755C"/>
                </a:solidFill>
              </a:rPr>
              <a:t>irrigable area above the </a:t>
            </a:r>
            <a:r>
              <a:rPr lang="en-NZ" sz="2000" dirty="0" smtClean="0">
                <a:solidFill>
                  <a:srgbClr val="00755C"/>
                </a:solidFill>
              </a:rPr>
              <a:t>race. </a:t>
            </a:r>
            <a:endParaRPr lang="en-NZ" sz="2000" dirty="0">
              <a:solidFill>
                <a:srgbClr val="00755C"/>
              </a:solidFill>
            </a:endParaRPr>
          </a:p>
          <a:p>
            <a:pPr marL="457200" indent="-457200">
              <a:spcAft>
                <a:spcPts val="1200"/>
              </a:spcAft>
              <a:buFont typeface="+mj-lt"/>
              <a:buAutoNum type="arabicPeriod"/>
            </a:pPr>
            <a:r>
              <a:rPr lang="en-NZ" sz="2000" dirty="0" smtClean="0">
                <a:solidFill>
                  <a:srgbClr val="00755C"/>
                </a:solidFill>
              </a:rPr>
              <a:t>Elevation </a:t>
            </a:r>
            <a:r>
              <a:rPr lang="en-NZ" sz="2000" dirty="0">
                <a:solidFill>
                  <a:srgbClr val="00755C"/>
                </a:solidFill>
              </a:rPr>
              <a:t>of the end of the race </a:t>
            </a:r>
            <a:r>
              <a:rPr lang="en-NZ" sz="2000" dirty="0" smtClean="0">
                <a:solidFill>
                  <a:srgbClr val="00755C"/>
                </a:solidFill>
              </a:rPr>
              <a:t>coincides </a:t>
            </a:r>
            <a:r>
              <a:rPr lang="en-NZ" sz="2000" dirty="0">
                <a:solidFill>
                  <a:srgbClr val="00755C"/>
                </a:solidFill>
              </a:rPr>
              <a:t>with the MWD </a:t>
            </a:r>
            <a:r>
              <a:rPr lang="en-NZ" sz="2000" dirty="0" smtClean="0">
                <a:solidFill>
                  <a:srgbClr val="00755C"/>
                </a:solidFill>
              </a:rPr>
              <a:t>alignment, </a:t>
            </a:r>
            <a:r>
              <a:rPr lang="en-NZ" sz="2000" dirty="0">
                <a:solidFill>
                  <a:srgbClr val="00755C"/>
                </a:solidFill>
              </a:rPr>
              <a:t>facilitates </a:t>
            </a:r>
            <a:r>
              <a:rPr lang="en-NZ" sz="2000" dirty="0" err="1" smtClean="0">
                <a:solidFill>
                  <a:srgbClr val="00755C"/>
                </a:solidFill>
              </a:rPr>
              <a:t>Matakanui</a:t>
            </a:r>
            <a:r>
              <a:rPr lang="en-NZ" sz="2000" dirty="0" smtClean="0">
                <a:solidFill>
                  <a:srgbClr val="00755C"/>
                </a:solidFill>
              </a:rPr>
              <a:t> </a:t>
            </a:r>
            <a:r>
              <a:rPr lang="en-NZ" sz="2000" dirty="0">
                <a:solidFill>
                  <a:srgbClr val="00755C"/>
                </a:solidFill>
              </a:rPr>
              <a:t>Extension.</a:t>
            </a:r>
          </a:p>
          <a:p>
            <a:pPr marL="457200" indent="-457200">
              <a:spcAft>
                <a:spcPts val="1200"/>
              </a:spcAft>
              <a:buFont typeface="+mj-lt"/>
              <a:buAutoNum type="arabicPeriod"/>
            </a:pPr>
            <a:r>
              <a:rPr lang="en-NZ" sz="2000" dirty="0">
                <a:solidFill>
                  <a:srgbClr val="00755C"/>
                </a:solidFill>
              </a:rPr>
              <a:t>Uses </a:t>
            </a:r>
            <a:r>
              <a:rPr lang="en-NZ" sz="2000" dirty="0" err="1" smtClean="0">
                <a:solidFill>
                  <a:srgbClr val="00755C"/>
                </a:solidFill>
              </a:rPr>
              <a:t>Matakanui</a:t>
            </a:r>
            <a:r>
              <a:rPr lang="en-NZ" sz="2000" dirty="0" smtClean="0">
                <a:solidFill>
                  <a:srgbClr val="00755C"/>
                </a:solidFill>
              </a:rPr>
              <a:t> </a:t>
            </a:r>
            <a:r>
              <a:rPr lang="en-NZ" sz="2000" dirty="0">
                <a:solidFill>
                  <a:srgbClr val="00755C"/>
                </a:solidFill>
              </a:rPr>
              <a:t>Race allowing the existing Thompson Gorge intake to be </a:t>
            </a:r>
            <a:r>
              <a:rPr lang="en-NZ" sz="2000" dirty="0" smtClean="0">
                <a:solidFill>
                  <a:srgbClr val="00755C"/>
                </a:solidFill>
              </a:rPr>
              <a:t>used.</a:t>
            </a:r>
            <a:r>
              <a:rPr lang="en-NZ" sz="2000" dirty="0">
                <a:solidFill>
                  <a:srgbClr val="00755C"/>
                </a:solidFill>
              </a:rPr>
              <a:t>  </a:t>
            </a:r>
            <a:r>
              <a:rPr lang="en-NZ" sz="2000" dirty="0" smtClean="0">
                <a:solidFill>
                  <a:srgbClr val="00755C"/>
                </a:solidFill>
              </a:rPr>
              <a:t>Existing </a:t>
            </a:r>
            <a:r>
              <a:rPr lang="en-NZ" sz="2000" dirty="0">
                <a:solidFill>
                  <a:srgbClr val="00755C"/>
                </a:solidFill>
              </a:rPr>
              <a:t>small storages off the </a:t>
            </a:r>
            <a:r>
              <a:rPr lang="en-NZ" sz="2000" dirty="0" err="1">
                <a:solidFill>
                  <a:srgbClr val="00755C"/>
                </a:solidFill>
              </a:rPr>
              <a:t>Matakanui</a:t>
            </a:r>
            <a:r>
              <a:rPr lang="en-NZ" sz="2000" dirty="0">
                <a:solidFill>
                  <a:srgbClr val="00755C"/>
                </a:solidFill>
              </a:rPr>
              <a:t> Race in the Tinkers Diggings (</a:t>
            </a:r>
            <a:r>
              <a:rPr lang="en-NZ" sz="2000" dirty="0" err="1" smtClean="0">
                <a:solidFill>
                  <a:srgbClr val="00755C"/>
                </a:solidFill>
              </a:rPr>
              <a:t>Matakanui</a:t>
            </a:r>
            <a:r>
              <a:rPr lang="en-NZ" sz="2000" dirty="0" smtClean="0">
                <a:solidFill>
                  <a:srgbClr val="00755C"/>
                </a:solidFill>
              </a:rPr>
              <a:t>) </a:t>
            </a:r>
            <a:r>
              <a:rPr lang="en-NZ" sz="2000" dirty="0">
                <a:solidFill>
                  <a:srgbClr val="00755C"/>
                </a:solidFill>
              </a:rPr>
              <a:t>which would be incorporated to provide scheme buffer storage. </a:t>
            </a:r>
          </a:p>
          <a:p>
            <a:pPr marL="457200" indent="-457200">
              <a:spcAft>
                <a:spcPts val="1200"/>
              </a:spcAft>
              <a:buFont typeface="+mj-lt"/>
              <a:buAutoNum type="arabicPeriod"/>
            </a:pPr>
            <a:r>
              <a:rPr lang="en-NZ" sz="2000" dirty="0" smtClean="0">
                <a:solidFill>
                  <a:srgbClr val="00755C"/>
                </a:solidFill>
              </a:rPr>
              <a:t>Minimised Siphon </a:t>
            </a:r>
            <a:r>
              <a:rPr lang="en-NZ" sz="2000" dirty="0">
                <a:solidFill>
                  <a:srgbClr val="00755C"/>
                </a:solidFill>
              </a:rPr>
              <a:t>length at </a:t>
            </a:r>
            <a:r>
              <a:rPr lang="en-NZ" sz="2000" dirty="0" err="1">
                <a:solidFill>
                  <a:srgbClr val="00755C"/>
                </a:solidFill>
              </a:rPr>
              <a:t>Thomsons</a:t>
            </a:r>
            <a:r>
              <a:rPr lang="en-NZ" sz="2000" dirty="0">
                <a:solidFill>
                  <a:srgbClr val="00755C"/>
                </a:solidFill>
              </a:rPr>
              <a:t> </a:t>
            </a:r>
            <a:r>
              <a:rPr lang="en-NZ" sz="2000" dirty="0" smtClean="0">
                <a:solidFill>
                  <a:srgbClr val="00755C"/>
                </a:solidFill>
              </a:rPr>
              <a:t>Gorge and Lauder Creek.</a:t>
            </a:r>
            <a:endParaRPr lang="en-NZ" sz="2000" dirty="0">
              <a:solidFill>
                <a:srgbClr val="00755C"/>
              </a:solidFill>
            </a:endParaRPr>
          </a:p>
          <a:p>
            <a:pPr marL="457200" indent="-457200">
              <a:spcAft>
                <a:spcPts val="1200"/>
              </a:spcAft>
              <a:buFont typeface="+mj-lt"/>
              <a:buAutoNum type="arabicPeriod"/>
            </a:pPr>
            <a:r>
              <a:rPr lang="en-NZ" sz="2000" dirty="0">
                <a:solidFill>
                  <a:srgbClr val="00755C"/>
                </a:solidFill>
              </a:rPr>
              <a:t>Coincides with a higher race from Lauder </a:t>
            </a:r>
            <a:r>
              <a:rPr lang="en-NZ" sz="2000" dirty="0" smtClean="0">
                <a:solidFill>
                  <a:srgbClr val="00755C"/>
                </a:solidFill>
              </a:rPr>
              <a:t>Creek, can feed OIS Lauder Race.</a:t>
            </a:r>
            <a:r>
              <a:rPr lang="en-NZ" dirty="0">
                <a:solidFill>
                  <a:srgbClr val="00755C"/>
                </a:solidFill>
              </a:rPr>
              <a:t> </a:t>
            </a:r>
          </a:p>
        </p:txBody>
      </p:sp>
    </p:spTree>
    <p:extLst>
      <p:ext uri="{BB962C8B-B14F-4D97-AF65-F5344CB8AC3E}">
        <p14:creationId xmlns:p14="http://schemas.microsoft.com/office/powerpoint/2010/main" val="19012180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High Race Alignment</a:t>
            </a:r>
            <a:endParaRPr lang="en-NZ" dirty="0"/>
          </a:p>
        </p:txBody>
      </p:sp>
      <p:sp>
        <p:nvSpPr>
          <p:cNvPr id="3" name="Rectangle 2"/>
          <p:cNvSpPr/>
          <p:nvPr/>
        </p:nvSpPr>
        <p:spPr>
          <a:xfrm>
            <a:off x="236712" y="980728"/>
            <a:ext cx="8655768" cy="4693593"/>
          </a:xfrm>
          <a:prstGeom prst="rect">
            <a:avLst/>
          </a:prstGeom>
        </p:spPr>
        <p:txBody>
          <a:bodyPr wrap="square">
            <a:spAutoFit/>
          </a:bodyPr>
          <a:lstStyle/>
          <a:p>
            <a:pPr>
              <a:spcAft>
                <a:spcPts val="600"/>
              </a:spcAft>
            </a:pPr>
            <a:r>
              <a:rPr lang="en-NZ" u="sng" dirty="0" smtClean="0">
                <a:solidFill>
                  <a:srgbClr val="00755C"/>
                </a:solidFill>
              </a:rPr>
              <a:t>Advantages:</a:t>
            </a:r>
          </a:p>
          <a:p>
            <a:pPr marL="457200" indent="-457200">
              <a:spcAft>
                <a:spcPts val="1200"/>
              </a:spcAft>
              <a:buFont typeface="+mj-lt"/>
              <a:buAutoNum type="arabicPeriod" startAt="7"/>
            </a:pPr>
            <a:r>
              <a:rPr lang="en-NZ" sz="2000" dirty="0" smtClean="0">
                <a:solidFill>
                  <a:srgbClr val="00755C"/>
                </a:solidFill>
              </a:rPr>
              <a:t>Traverses </a:t>
            </a:r>
            <a:r>
              <a:rPr lang="en-NZ" sz="2000" dirty="0">
                <a:solidFill>
                  <a:srgbClr val="00755C"/>
                </a:solidFill>
              </a:rPr>
              <a:t>through the </a:t>
            </a:r>
            <a:r>
              <a:rPr lang="en-NZ" sz="2000" dirty="0" err="1">
                <a:solidFill>
                  <a:srgbClr val="00755C"/>
                </a:solidFill>
              </a:rPr>
              <a:t>Drybred</a:t>
            </a:r>
            <a:r>
              <a:rPr lang="en-NZ" sz="2000" dirty="0">
                <a:solidFill>
                  <a:srgbClr val="00755C"/>
                </a:solidFill>
              </a:rPr>
              <a:t> diggings </a:t>
            </a:r>
            <a:r>
              <a:rPr lang="en-NZ" sz="2000" dirty="0" smtClean="0">
                <a:solidFill>
                  <a:srgbClr val="00755C"/>
                </a:solidFill>
              </a:rPr>
              <a:t>reducing </a:t>
            </a:r>
            <a:r>
              <a:rPr lang="en-NZ" sz="2000" dirty="0">
                <a:solidFill>
                  <a:srgbClr val="00755C"/>
                </a:solidFill>
              </a:rPr>
              <a:t>the length of race between Lauder and </a:t>
            </a:r>
            <a:r>
              <a:rPr lang="en-NZ" sz="2000" dirty="0" err="1">
                <a:solidFill>
                  <a:srgbClr val="00755C"/>
                </a:solidFill>
              </a:rPr>
              <a:t>Thomsons</a:t>
            </a:r>
            <a:r>
              <a:rPr lang="en-NZ" sz="2000" dirty="0">
                <a:solidFill>
                  <a:srgbClr val="00755C"/>
                </a:solidFill>
              </a:rPr>
              <a:t> creeks </a:t>
            </a:r>
          </a:p>
          <a:p>
            <a:pPr marL="457200" indent="-457200">
              <a:spcAft>
                <a:spcPts val="1200"/>
              </a:spcAft>
              <a:buFont typeface="+mj-lt"/>
              <a:buAutoNum type="arabicPeriod" startAt="7"/>
            </a:pPr>
            <a:r>
              <a:rPr lang="en-NZ" sz="2000" dirty="0">
                <a:solidFill>
                  <a:srgbClr val="00755C"/>
                </a:solidFill>
              </a:rPr>
              <a:t>Crosses Dunstan Creek upstream of </a:t>
            </a:r>
            <a:r>
              <a:rPr lang="en-NZ" sz="2000" dirty="0" smtClean="0">
                <a:solidFill>
                  <a:srgbClr val="00755C"/>
                </a:solidFill>
              </a:rPr>
              <a:t>OIS and Dunstan/Downs intake can feed into </a:t>
            </a:r>
            <a:r>
              <a:rPr lang="en-NZ" sz="2000" dirty="0">
                <a:solidFill>
                  <a:srgbClr val="00755C"/>
                </a:solidFill>
              </a:rPr>
              <a:t>the existing OIS </a:t>
            </a:r>
            <a:r>
              <a:rPr lang="en-NZ" sz="2000" dirty="0" smtClean="0">
                <a:solidFill>
                  <a:srgbClr val="00755C"/>
                </a:solidFill>
              </a:rPr>
              <a:t>Dunstan and </a:t>
            </a:r>
            <a:r>
              <a:rPr lang="en-NZ" sz="2000" dirty="0">
                <a:solidFill>
                  <a:srgbClr val="00755C"/>
                </a:solidFill>
              </a:rPr>
              <a:t>Dunstan/Downs </a:t>
            </a:r>
            <a:r>
              <a:rPr lang="en-NZ" sz="2000" dirty="0" smtClean="0">
                <a:solidFill>
                  <a:srgbClr val="00755C"/>
                </a:solidFill>
              </a:rPr>
              <a:t>race.</a:t>
            </a:r>
            <a:endParaRPr lang="en-NZ" sz="2000" dirty="0">
              <a:solidFill>
                <a:srgbClr val="00755C"/>
              </a:solidFill>
            </a:endParaRPr>
          </a:p>
          <a:p>
            <a:pPr marL="457200" indent="-457200">
              <a:spcAft>
                <a:spcPts val="1200"/>
              </a:spcAft>
              <a:buFont typeface="+mj-lt"/>
              <a:buAutoNum type="arabicPeriod" startAt="7"/>
            </a:pPr>
            <a:r>
              <a:rPr lang="en-NZ" sz="2000" dirty="0">
                <a:solidFill>
                  <a:srgbClr val="00755C"/>
                </a:solidFill>
              </a:rPr>
              <a:t>Traverses through the Beattie Road saddle which is consistent with the alignment preferred by the Downs farmers. </a:t>
            </a:r>
          </a:p>
          <a:p>
            <a:pPr marL="457200" indent="-457200">
              <a:spcAft>
                <a:spcPts val="1200"/>
              </a:spcAft>
              <a:buFont typeface="+mj-lt"/>
              <a:buAutoNum type="arabicPeriod" startAt="7"/>
            </a:pPr>
            <a:r>
              <a:rPr lang="en-NZ" sz="2000" dirty="0">
                <a:solidFill>
                  <a:srgbClr val="00755C"/>
                </a:solidFill>
              </a:rPr>
              <a:t>Provides gravity water supply to much of the Greenfields </a:t>
            </a:r>
            <a:r>
              <a:rPr lang="en-NZ" sz="2000" dirty="0" smtClean="0">
                <a:solidFill>
                  <a:srgbClr val="00755C"/>
                </a:solidFill>
              </a:rPr>
              <a:t>area.</a:t>
            </a:r>
            <a:endParaRPr lang="en-NZ" sz="2000" dirty="0">
              <a:solidFill>
                <a:srgbClr val="00755C"/>
              </a:solidFill>
            </a:endParaRPr>
          </a:p>
          <a:p>
            <a:pPr marL="457200" indent="-457200">
              <a:spcAft>
                <a:spcPts val="1200"/>
              </a:spcAft>
              <a:buFont typeface="+mj-lt"/>
              <a:buAutoNum type="arabicPeriod" startAt="7"/>
            </a:pPr>
            <a:r>
              <a:rPr lang="en-NZ" sz="2000" dirty="0">
                <a:solidFill>
                  <a:srgbClr val="00755C"/>
                </a:solidFill>
              </a:rPr>
              <a:t>Allows water to be potentially supplied up </a:t>
            </a:r>
            <a:r>
              <a:rPr lang="en-NZ" sz="2000" dirty="0" err="1" smtClean="0">
                <a:solidFill>
                  <a:srgbClr val="00755C"/>
                </a:solidFill>
              </a:rPr>
              <a:t>Hawkdun</a:t>
            </a:r>
            <a:r>
              <a:rPr lang="en-NZ" sz="2000" dirty="0" smtClean="0">
                <a:solidFill>
                  <a:srgbClr val="00755C"/>
                </a:solidFill>
              </a:rPr>
              <a:t> </a:t>
            </a:r>
            <a:r>
              <a:rPr lang="en-NZ" sz="2000" dirty="0">
                <a:solidFill>
                  <a:srgbClr val="00755C"/>
                </a:solidFill>
              </a:rPr>
              <a:t>Run Road and to the Johnsons property thereby providing the landowners most affected by the raising of Falls Dam with </a:t>
            </a:r>
            <a:r>
              <a:rPr lang="en-NZ" sz="2000" dirty="0" smtClean="0">
                <a:solidFill>
                  <a:srgbClr val="00755C"/>
                </a:solidFill>
              </a:rPr>
              <a:t>some </a:t>
            </a:r>
            <a:r>
              <a:rPr lang="en-NZ" sz="2000" dirty="0">
                <a:solidFill>
                  <a:srgbClr val="00755C"/>
                </a:solidFill>
              </a:rPr>
              <a:t>irrigation water.</a:t>
            </a:r>
          </a:p>
          <a:p>
            <a:pPr marL="457200" indent="-457200">
              <a:spcAft>
                <a:spcPts val="1200"/>
              </a:spcAft>
              <a:buFont typeface="+mj-lt"/>
              <a:buAutoNum type="arabicPeriod" startAt="7"/>
            </a:pPr>
            <a:r>
              <a:rPr lang="en-NZ" sz="2000" dirty="0">
                <a:solidFill>
                  <a:srgbClr val="00755C"/>
                </a:solidFill>
              </a:rPr>
              <a:t>Does not require the construction of a large intake above Loop Road. </a:t>
            </a:r>
            <a:endParaRPr lang="en-NZ" dirty="0" smtClean="0">
              <a:solidFill>
                <a:srgbClr val="00755C"/>
              </a:solidFill>
            </a:endParaRPr>
          </a:p>
        </p:txBody>
      </p:sp>
    </p:spTree>
    <p:extLst>
      <p:ext uri="{BB962C8B-B14F-4D97-AF65-F5344CB8AC3E}">
        <p14:creationId xmlns:p14="http://schemas.microsoft.com/office/powerpoint/2010/main" val="31251168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High Race Alignment</a:t>
            </a:r>
            <a:endParaRPr lang="en-NZ" dirty="0"/>
          </a:p>
        </p:txBody>
      </p:sp>
      <p:sp>
        <p:nvSpPr>
          <p:cNvPr id="3" name="Rectangle 2"/>
          <p:cNvSpPr/>
          <p:nvPr/>
        </p:nvSpPr>
        <p:spPr>
          <a:xfrm>
            <a:off x="236712" y="980728"/>
            <a:ext cx="8655768" cy="4385816"/>
          </a:xfrm>
          <a:prstGeom prst="rect">
            <a:avLst/>
          </a:prstGeom>
        </p:spPr>
        <p:txBody>
          <a:bodyPr wrap="square">
            <a:spAutoFit/>
          </a:bodyPr>
          <a:lstStyle/>
          <a:p>
            <a:pPr>
              <a:spcAft>
                <a:spcPts val="600"/>
              </a:spcAft>
            </a:pPr>
            <a:r>
              <a:rPr lang="en-NZ" u="sng" dirty="0" smtClean="0">
                <a:solidFill>
                  <a:srgbClr val="00755C"/>
                </a:solidFill>
              </a:rPr>
              <a:t>Disadvantages:</a:t>
            </a:r>
          </a:p>
          <a:p>
            <a:pPr marL="457200" indent="-457200">
              <a:spcAft>
                <a:spcPts val="1200"/>
              </a:spcAft>
              <a:buFont typeface="+mj-lt"/>
              <a:buAutoNum type="arabicPeriod"/>
            </a:pPr>
            <a:r>
              <a:rPr lang="en-NZ" sz="2000" dirty="0" smtClean="0">
                <a:solidFill>
                  <a:srgbClr val="00755C"/>
                </a:solidFill>
              </a:rPr>
              <a:t>Is longer: </a:t>
            </a:r>
            <a:r>
              <a:rPr lang="en-NZ" sz="2000" dirty="0">
                <a:solidFill>
                  <a:srgbClr val="00755C"/>
                </a:solidFill>
              </a:rPr>
              <a:t>Golder </a:t>
            </a:r>
            <a:r>
              <a:rPr lang="en-NZ" sz="2000" dirty="0" smtClean="0">
                <a:solidFill>
                  <a:srgbClr val="00755C"/>
                </a:solidFill>
                <a:latin typeface="Arial"/>
                <a:cs typeface="Arial"/>
              </a:rPr>
              <a:t>≈ </a:t>
            </a:r>
            <a:r>
              <a:rPr lang="en-NZ" sz="2000" dirty="0" smtClean="0">
                <a:solidFill>
                  <a:srgbClr val="00755C"/>
                </a:solidFill>
              </a:rPr>
              <a:t>72.1km</a:t>
            </a:r>
            <a:r>
              <a:rPr lang="en-NZ" sz="2000" dirty="0">
                <a:solidFill>
                  <a:srgbClr val="00755C"/>
                </a:solidFill>
              </a:rPr>
              <a:t>; </a:t>
            </a:r>
            <a:r>
              <a:rPr lang="en-NZ" sz="2000" dirty="0" err="1">
                <a:solidFill>
                  <a:srgbClr val="00755C"/>
                </a:solidFill>
              </a:rPr>
              <a:t>Aqualinc</a:t>
            </a:r>
            <a:r>
              <a:rPr lang="en-NZ" sz="2000" dirty="0">
                <a:solidFill>
                  <a:srgbClr val="00755C"/>
                </a:solidFill>
              </a:rPr>
              <a:t> </a:t>
            </a:r>
            <a:r>
              <a:rPr lang="en-NZ" sz="2000" dirty="0">
                <a:solidFill>
                  <a:srgbClr val="00755C"/>
                </a:solidFill>
                <a:latin typeface="Arial"/>
                <a:cs typeface="Arial"/>
              </a:rPr>
              <a:t>≈ </a:t>
            </a:r>
            <a:r>
              <a:rPr lang="en-NZ" sz="2000" dirty="0" smtClean="0">
                <a:solidFill>
                  <a:srgbClr val="00755C"/>
                </a:solidFill>
              </a:rPr>
              <a:t>59.9km</a:t>
            </a:r>
            <a:r>
              <a:rPr lang="en-NZ" sz="2000" dirty="0">
                <a:solidFill>
                  <a:srgbClr val="00755C"/>
                </a:solidFill>
              </a:rPr>
              <a:t>; MWD </a:t>
            </a:r>
            <a:r>
              <a:rPr lang="en-NZ" sz="2000" dirty="0">
                <a:solidFill>
                  <a:srgbClr val="00755C"/>
                </a:solidFill>
                <a:latin typeface="Arial"/>
                <a:cs typeface="Arial"/>
              </a:rPr>
              <a:t>≈ </a:t>
            </a:r>
            <a:r>
              <a:rPr lang="en-NZ" sz="2000" dirty="0" smtClean="0">
                <a:solidFill>
                  <a:srgbClr val="00755C"/>
                </a:solidFill>
              </a:rPr>
              <a:t>56.8 </a:t>
            </a:r>
            <a:r>
              <a:rPr lang="en-NZ" sz="2000" dirty="0">
                <a:solidFill>
                  <a:srgbClr val="00755C"/>
                </a:solidFill>
              </a:rPr>
              <a:t>km.</a:t>
            </a:r>
          </a:p>
          <a:p>
            <a:pPr marL="457200" indent="-457200">
              <a:spcAft>
                <a:spcPts val="1200"/>
              </a:spcAft>
              <a:buFont typeface="+mj-lt"/>
              <a:buAutoNum type="arabicPeriod"/>
            </a:pPr>
            <a:r>
              <a:rPr lang="en-NZ" sz="2000" dirty="0">
                <a:solidFill>
                  <a:srgbClr val="00755C"/>
                </a:solidFill>
              </a:rPr>
              <a:t>Longer siphon lengths under Dunstan Creek and </a:t>
            </a:r>
            <a:r>
              <a:rPr lang="en-NZ" sz="2000" dirty="0" err="1">
                <a:solidFill>
                  <a:srgbClr val="00755C"/>
                </a:solidFill>
              </a:rPr>
              <a:t>Manuherikia</a:t>
            </a:r>
            <a:r>
              <a:rPr lang="en-NZ" sz="2000" dirty="0">
                <a:solidFill>
                  <a:srgbClr val="00755C"/>
                </a:solidFill>
              </a:rPr>
              <a:t> </a:t>
            </a:r>
            <a:r>
              <a:rPr lang="en-NZ" sz="2000" dirty="0" smtClean="0">
                <a:solidFill>
                  <a:srgbClr val="00755C"/>
                </a:solidFill>
              </a:rPr>
              <a:t>River.</a:t>
            </a:r>
            <a:endParaRPr lang="en-NZ" sz="2000" dirty="0">
              <a:solidFill>
                <a:srgbClr val="00755C"/>
              </a:solidFill>
            </a:endParaRPr>
          </a:p>
          <a:p>
            <a:pPr marL="457200" indent="-457200">
              <a:spcAft>
                <a:spcPts val="1200"/>
              </a:spcAft>
              <a:buFont typeface="+mj-lt"/>
              <a:buAutoNum type="arabicPeriod"/>
            </a:pPr>
            <a:r>
              <a:rPr lang="en-NZ" sz="2000" dirty="0">
                <a:solidFill>
                  <a:srgbClr val="00755C"/>
                </a:solidFill>
              </a:rPr>
              <a:t>Additional siphon required on Greenfields property</a:t>
            </a:r>
            <a:r>
              <a:rPr lang="en-NZ" sz="2000" dirty="0" smtClean="0">
                <a:solidFill>
                  <a:srgbClr val="00755C"/>
                </a:solidFill>
              </a:rPr>
              <a:t>.</a:t>
            </a:r>
          </a:p>
          <a:p>
            <a:pPr marL="457200" indent="-457200">
              <a:spcAft>
                <a:spcPts val="1200"/>
              </a:spcAft>
              <a:buFont typeface="+mj-lt"/>
              <a:buAutoNum type="arabicPeriod"/>
            </a:pPr>
            <a:r>
              <a:rPr lang="en-NZ" sz="2000" dirty="0" smtClean="0">
                <a:solidFill>
                  <a:srgbClr val="00755C"/>
                </a:solidFill>
              </a:rPr>
              <a:t>Slightly reduced generation potential as Hydro station discharges into race not river. </a:t>
            </a:r>
          </a:p>
          <a:p>
            <a:pPr marL="457200" indent="-457200">
              <a:spcAft>
                <a:spcPts val="1200"/>
              </a:spcAft>
              <a:buFont typeface="+mj-lt"/>
              <a:buAutoNum type="arabicPeriod"/>
            </a:pPr>
            <a:r>
              <a:rPr lang="en-NZ" sz="2000" dirty="0" smtClean="0">
                <a:solidFill>
                  <a:srgbClr val="00755C"/>
                </a:solidFill>
              </a:rPr>
              <a:t>Requires bridge/viaduct over </a:t>
            </a:r>
            <a:r>
              <a:rPr lang="en-NZ" sz="2000" dirty="0" err="1" smtClean="0">
                <a:solidFill>
                  <a:srgbClr val="00755C"/>
                </a:solidFill>
              </a:rPr>
              <a:t>Manuherikia</a:t>
            </a:r>
            <a:r>
              <a:rPr lang="en-NZ" sz="2000" dirty="0" smtClean="0">
                <a:solidFill>
                  <a:srgbClr val="00755C"/>
                </a:solidFill>
              </a:rPr>
              <a:t> river immediately below dam.  Note bridge required for construction of Dam.</a:t>
            </a:r>
            <a:endParaRPr lang="en-NZ" sz="2000" dirty="0">
              <a:solidFill>
                <a:srgbClr val="00755C"/>
              </a:solidFill>
            </a:endParaRPr>
          </a:p>
          <a:p>
            <a:pPr marL="457200" indent="-457200">
              <a:spcAft>
                <a:spcPts val="1200"/>
              </a:spcAft>
              <a:buFont typeface="+mj-lt"/>
              <a:buAutoNum type="arabicPeriod"/>
            </a:pPr>
            <a:r>
              <a:rPr lang="en-NZ" sz="2000" dirty="0" smtClean="0">
                <a:solidFill>
                  <a:srgbClr val="00755C"/>
                </a:solidFill>
              </a:rPr>
              <a:t>Is above </a:t>
            </a:r>
            <a:r>
              <a:rPr lang="en-NZ" sz="2000" dirty="0">
                <a:solidFill>
                  <a:srgbClr val="00755C"/>
                </a:solidFill>
              </a:rPr>
              <a:t>the OIS intakes on both Lauder (only slightly above) and Dunstan creeks </a:t>
            </a:r>
            <a:r>
              <a:rPr lang="en-NZ" sz="2000" dirty="0" smtClean="0">
                <a:solidFill>
                  <a:srgbClr val="00755C"/>
                </a:solidFill>
              </a:rPr>
              <a:t>so difficult </a:t>
            </a:r>
            <a:r>
              <a:rPr lang="en-NZ" sz="2000" dirty="0">
                <a:solidFill>
                  <a:srgbClr val="00755C"/>
                </a:solidFill>
              </a:rPr>
              <a:t>to feed particularly Dunstan Creek water into the high race. </a:t>
            </a:r>
            <a:endParaRPr lang="en-NZ" dirty="0">
              <a:solidFill>
                <a:srgbClr val="00755C"/>
              </a:solidFill>
            </a:endParaRPr>
          </a:p>
        </p:txBody>
      </p:sp>
    </p:spTree>
    <p:extLst>
      <p:ext uri="{BB962C8B-B14F-4D97-AF65-F5344CB8AC3E}">
        <p14:creationId xmlns:p14="http://schemas.microsoft.com/office/powerpoint/2010/main" val="42180667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a:t>Upper </a:t>
            </a:r>
            <a:r>
              <a:rPr lang="en-NZ" sz="3200" dirty="0" err="1"/>
              <a:t>Manuherikia</a:t>
            </a:r>
            <a:endParaRPr lang="en-NZ" dirty="0"/>
          </a:p>
        </p:txBody>
      </p:sp>
      <p:sp>
        <p:nvSpPr>
          <p:cNvPr id="3" name="Rectangle 2"/>
          <p:cNvSpPr/>
          <p:nvPr/>
        </p:nvSpPr>
        <p:spPr>
          <a:xfrm>
            <a:off x="236712" y="1052736"/>
            <a:ext cx="8655768" cy="4678204"/>
          </a:xfrm>
          <a:prstGeom prst="rect">
            <a:avLst/>
          </a:prstGeom>
        </p:spPr>
        <p:txBody>
          <a:bodyPr wrap="square">
            <a:spAutoFit/>
          </a:bodyPr>
          <a:lstStyle/>
          <a:p>
            <a:pPr marL="342900" indent="-342900">
              <a:spcAft>
                <a:spcPts val="600"/>
              </a:spcAft>
              <a:buFont typeface="Arial" panose="020B0604020202020204" pitchFamily="34" charset="0"/>
              <a:buChar char="•"/>
            </a:pPr>
            <a:r>
              <a:rPr lang="en-NZ" dirty="0" smtClean="0">
                <a:solidFill>
                  <a:srgbClr val="00755C"/>
                </a:solidFill>
              </a:rPr>
              <a:t>Irrigable </a:t>
            </a:r>
            <a:r>
              <a:rPr lang="en-NZ" dirty="0">
                <a:solidFill>
                  <a:srgbClr val="00755C"/>
                </a:solidFill>
              </a:rPr>
              <a:t>land </a:t>
            </a:r>
            <a:r>
              <a:rPr lang="en-NZ" dirty="0" smtClean="0">
                <a:solidFill>
                  <a:srgbClr val="00755C"/>
                </a:solidFill>
              </a:rPr>
              <a:t>above </a:t>
            </a:r>
            <a:r>
              <a:rPr lang="en-NZ" dirty="0" err="1" smtClean="0">
                <a:solidFill>
                  <a:srgbClr val="00755C"/>
                </a:solidFill>
              </a:rPr>
              <a:t>Ophir</a:t>
            </a:r>
            <a:r>
              <a:rPr lang="en-NZ" dirty="0" smtClean="0">
                <a:solidFill>
                  <a:srgbClr val="00755C"/>
                </a:solidFill>
              </a:rPr>
              <a:t> </a:t>
            </a:r>
            <a:r>
              <a:rPr lang="en-NZ" dirty="0" smtClean="0">
                <a:solidFill>
                  <a:srgbClr val="00755C"/>
                </a:solidFill>
                <a:latin typeface="Arial"/>
                <a:cs typeface="Arial"/>
              </a:rPr>
              <a:t>≈ </a:t>
            </a:r>
            <a:r>
              <a:rPr lang="en-NZ" dirty="0" smtClean="0">
                <a:solidFill>
                  <a:srgbClr val="00755C"/>
                </a:solidFill>
              </a:rPr>
              <a:t>29,500 ha </a:t>
            </a:r>
            <a:r>
              <a:rPr lang="en-NZ" sz="1600" dirty="0" smtClean="0">
                <a:solidFill>
                  <a:srgbClr val="00755C"/>
                </a:solidFill>
              </a:rPr>
              <a:t>(excl. </a:t>
            </a:r>
            <a:r>
              <a:rPr lang="en-NZ" sz="1600" dirty="0" err="1" smtClean="0">
                <a:solidFill>
                  <a:srgbClr val="00755C"/>
                </a:solidFill>
              </a:rPr>
              <a:t>Matakanui</a:t>
            </a:r>
            <a:r>
              <a:rPr lang="en-NZ" sz="1600" dirty="0" smtClean="0">
                <a:solidFill>
                  <a:srgbClr val="00755C"/>
                </a:solidFill>
              </a:rPr>
              <a:t> Extension)</a:t>
            </a:r>
            <a:endParaRPr lang="en-NZ" sz="1600" dirty="0">
              <a:solidFill>
                <a:srgbClr val="00755C"/>
              </a:solidFill>
            </a:endParaRPr>
          </a:p>
          <a:p>
            <a:pPr lvl="1">
              <a:spcAft>
                <a:spcPts val="600"/>
              </a:spcAft>
            </a:pPr>
            <a:r>
              <a:rPr lang="en-NZ" sz="2000" dirty="0">
                <a:solidFill>
                  <a:srgbClr val="00755C"/>
                </a:solidFill>
                <a:latin typeface="Arial"/>
                <a:cs typeface="Arial"/>
              </a:rPr>
              <a:t>≈ </a:t>
            </a:r>
            <a:r>
              <a:rPr lang="en-NZ" sz="2000" dirty="0" smtClean="0">
                <a:solidFill>
                  <a:srgbClr val="00755C"/>
                </a:solidFill>
              </a:rPr>
              <a:t>2,000 above races and requires pumping</a:t>
            </a:r>
            <a:endParaRPr lang="en-NZ" sz="2000" dirty="0">
              <a:solidFill>
                <a:srgbClr val="00755C"/>
              </a:solidFill>
            </a:endParaRPr>
          </a:p>
          <a:p>
            <a:pPr lvl="1">
              <a:spcAft>
                <a:spcPts val="600"/>
              </a:spcAft>
            </a:pPr>
            <a:r>
              <a:rPr lang="en-NZ" sz="2000" dirty="0">
                <a:solidFill>
                  <a:srgbClr val="00755C"/>
                </a:solidFill>
                <a:latin typeface="Arial"/>
                <a:cs typeface="Arial"/>
              </a:rPr>
              <a:t>≈ </a:t>
            </a:r>
            <a:r>
              <a:rPr lang="en-NZ" sz="2000" dirty="0" smtClean="0">
                <a:solidFill>
                  <a:srgbClr val="00755C"/>
                </a:solidFill>
                <a:latin typeface="Arial"/>
                <a:cs typeface="Arial"/>
              </a:rPr>
              <a:t>12,850 ha &gt; 40 m below races potentially pressurized </a:t>
            </a:r>
            <a:r>
              <a:rPr lang="en-NZ" sz="1600" dirty="0" smtClean="0">
                <a:solidFill>
                  <a:srgbClr val="00755C"/>
                </a:solidFill>
                <a:latin typeface="Arial"/>
                <a:cs typeface="Arial"/>
              </a:rPr>
              <a:t>(incl. Blackstone) </a:t>
            </a:r>
          </a:p>
          <a:p>
            <a:pPr lvl="1">
              <a:spcAft>
                <a:spcPts val="2400"/>
              </a:spcAft>
            </a:pPr>
            <a:r>
              <a:rPr lang="en-NZ" sz="2000" dirty="0" smtClean="0">
                <a:solidFill>
                  <a:srgbClr val="00755C"/>
                </a:solidFill>
                <a:latin typeface="Arial"/>
                <a:cs typeface="Arial"/>
              </a:rPr>
              <a:t>≈ 14,650 ha &lt; 40 m below race </a:t>
            </a:r>
            <a:r>
              <a:rPr lang="en-NZ" sz="1600" dirty="0" smtClean="0">
                <a:solidFill>
                  <a:srgbClr val="00755C"/>
                </a:solidFill>
                <a:latin typeface="Arial"/>
                <a:cs typeface="Arial"/>
              </a:rPr>
              <a:t>(incl. Blacks Flat &amp; OIS Main Race (&gt;8,000 ha))</a:t>
            </a:r>
          </a:p>
          <a:p>
            <a:pPr marL="342900" indent="-342900">
              <a:spcAft>
                <a:spcPts val="600"/>
              </a:spcAft>
              <a:buFont typeface="Arial" panose="020B0604020202020204" pitchFamily="34" charset="0"/>
              <a:buChar char="•"/>
            </a:pPr>
            <a:r>
              <a:rPr lang="en-NZ" dirty="0" err="1" smtClean="0">
                <a:solidFill>
                  <a:srgbClr val="00755C"/>
                </a:solidFill>
              </a:rPr>
              <a:t>Hydrolgical</a:t>
            </a:r>
            <a:r>
              <a:rPr lang="en-NZ" dirty="0" smtClean="0">
                <a:solidFill>
                  <a:srgbClr val="00755C"/>
                </a:solidFill>
              </a:rPr>
              <a:t> </a:t>
            </a:r>
            <a:r>
              <a:rPr lang="en-NZ" dirty="0">
                <a:solidFill>
                  <a:srgbClr val="00755C"/>
                </a:solidFill>
              </a:rPr>
              <a:t>model indicates:</a:t>
            </a:r>
          </a:p>
          <a:p>
            <a:pPr marL="800100" lvl="1" indent="-342900">
              <a:spcAft>
                <a:spcPts val="1800"/>
              </a:spcAft>
              <a:buFont typeface="Arial" panose="020B0604020202020204" pitchFamily="34" charset="0"/>
              <a:buChar char="•"/>
            </a:pPr>
            <a:r>
              <a:rPr lang="en-NZ" sz="2000" dirty="0">
                <a:solidFill>
                  <a:srgbClr val="00755C"/>
                </a:solidFill>
              </a:rPr>
              <a:t>Low raise 19M m</a:t>
            </a:r>
            <a:r>
              <a:rPr lang="en-NZ" sz="2000" baseline="30000" dirty="0">
                <a:solidFill>
                  <a:srgbClr val="00755C"/>
                </a:solidFill>
              </a:rPr>
              <a:t>3</a:t>
            </a:r>
            <a:r>
              <a:rPr lang="en-NZ" sz="2000" dirty="0">
                <a:solidFill>
                  <a:srgbClr val="00755C"/>
                </a:solidFill>
              </a:rPr>
              <a:t> life storage + takes from tributaries allows full irrigation of </a:t>
            </a:r>
            <a:r>
              <a:rPr lang="en-NZ" sz="2000" dirty="0" smtClean="0">
                <a:solidFill>
                  <a:srgbClr val="00755C"/>
                </a:solidFill>
              </a:rPr>
              <a:t>7,500 </a:t>
            </a:r>
            <a:r>
              <a:rPr lang="en-NZ" sz="2000" dirty="0">
                <a:solidFill>
                  <a:srgbClr val="00755C"/>
                </a:solidFill>
              </a:rPr>
              <a:t>ha above </a:t>
            </a:r>
            <a:r>
              <a:rPr lang="en-NZ" sz="2000" dirty="0" err="1">
                <a:solidFill>
                  <a:srgbClr val="00755C"/>
                </a:solidFill>
              </a:rPr>
              <a:t>Ophir</a:t>
            </a:r>
            <a:r>
              <a:rPr lang="en-NZ" sz="2000" dirty="0">
                <a:solidFill>
                  <a:srgbClr val="00755C"/>
                </a:solidFill>
              </a:rPr>
              <a:t> plus MIS and Galloway.</a:t>
            </a:r>
          </a:p>
          <a:p>
            <a:pPr marL="800100" lvl="1" indent="-342900">
              <a:spcAft>
                <a:spcPts val="1800"/>
              </a:spcAft>
              <a:buFont typeface="Arial" panose="020B0604020202020204" pitchFamily="34" charset="0"/>
              <a:buChar char="•"/>
            </a:pPr>
            <a:r>
              <a:rPr lang="en-NZ" sz="2000" dirty="0">
                <a:solidFill>
                  <a:srgbClr val="00755C"/>
                </a:solidFill>
              </a:rPr>
              <a:t>Mid raise 50M m</a:t>
            </a:r>
            <a:r>
              <a:rPr lang="en-NZ" sz="2000" baseline="30000" dirty="0">
                <a:solidFill>
                  <a:srgbClr val="00755C"/>
                </a:solidFill>
              </a:rPr>
              <a:t>3</a:t>
            </a:r>
            <a:r>
              <a:rPr lang="en-NZ" sz="2000" dirty="0">
                <a:solidFill>
                  <a:srgbClr val="00755C"/>
                </a:solidFill>
              </a:rPr>
              <a:t> life storage + takes from tributaries allows full irrigation of 12,000 ha above </a:t>
            </a:r>
            <a:r>
              <a:rPr lang="en-NZ" sz="2000" dirty="0" err="1">
                <a:solidFill>
                  <a:srgbClr val="00755C"/>
                </a:solidFill>
              </a:rPr>
              <a:t>Ophir</a:t>
            </a:r>
            <a:r>
              <a:rPr lang="en-NZ" sz="2000" dirty="0">
                <a:solidFill>
                  <a:srgbClr val="00755C"/>
                </a:solidFill>
              </a:rPr>
              <a:t> plus MIS and Galloway.</a:t>
            </a:r>
          </a:p>
          <a:p>
            <a:pPr marL="800100" lvl="1" indent="-342900">
              <a:spcAft>
                <a:spcPts val="1800"/>
              </a:spcAft>
              <a:buFont typeface="Arial" panose="020B0604020202020204" pitchFamily="34" charset="0"/>
              <a:buChar char="•"/>
            </a:pPr>
            <a:r>
              <a:rPr lang="en-NZ" sz="2000" dirty="0">
                <a:solidFill>
                  <a:srgbClr val="00755C"/>
                </a:solidFill>
              </a:rPr>
              <a:t>High raise 100M m</a:t>
            </a:r>
            <a:r>
              <a:rPr lang="en-NZ" sz="2000" baseline="30000" dirty="0">
                <a:solidFill>
                  <a:srgbClr val="00755C"/>
                </a:solidFill>
              </a:rPr>
              <a:t>3</a:t>
            </a:r>
            <a:r>
              <a:rPr lang="en-NZ" sz="2000" dirty="0">
                <a:solidFill>
                  <a:srgbClr val="00755C"/>
                </a:solidFill>
              </a:rPr>
              <a:t> life storage + takes from tributaries allows full irrigation of 21,000 ha above </a:t>
            </a:r>
            <a:r>
              <a:rPr lang="en-NZ" sz="2000" dirty="0" err="1">
                <a:solidFill>
                  <a:srgbClr val="00755C"/>
                </a:solidFill>
              </a:rPr>
              <a:t>Ophir</a:t>
            </a:r>
            <a:r>
              <a:rPr lang="en-NZ" sz="2000" dirty="0">
                <a:solidFill>
                  <a:srgbClr val="00755C"/>
                </a:solidFill>
              </a:rPr>
              <a:t> plus MIS and Galloway.</a:t>
            </a:r>
            <a:r>
              <a:rPr lang="en-NZ" sz="1600" dirty="0">
                <a:solidFill>
                  <a:srgbClr val="00755C"/>
                </a:solidFill>
                <a:latin typeface="Arial"/>
                <a:cs typeface="Arial"/>
              </a:rPr>
              <a:t>  </a:t>
            </a:r>
          </a:p>
        </p:txBody>
      </p:sp>
    </p:spTree>
    <p:extLst>
      <p:ext uri="{BB962C8B-B14F-4D97-AF65-F5344CB8AC3E}">
        <p14:creationId xmlns:p14="http://schemas.microsoft.com/office/powerpoint/2010/main" val="16052714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a:t>Upper </a:t>
            </a:r>
            <a:r>
              <a:rPr lang="en-NZ" sz="3200" dirty="0" err="1"/>
              <a:t>Manuherikia</a:t>
            </a:r>
            <a:endParaRPr lang="en-NZ" dirty="0"/>
          </a:p>
        </p:txBody>
      </p:sp>
      <p:sp>
        <p:nvSpPr>
          <p:cNvPr id="3" name="Rectangle 2"/>
          <p:cNvSpPr/>
          <p:nvPr/>
        </p:nvSpPr>
        <p:spPr>
          <a:xfrm>
            <a:off x="107504" y="980728"/>
            <a:ext cx="9036496" cy="4955203"/>
          </a:xfrm>
          <a:prstGeom prst="rect">
            <a:avLst/>
          </a:prstGeom>
        </p:spPr>
        <p:txBody>
          <a:bodyPr wrap="square">
            <a:spAutoFit/>
          </a:bodyPr>
          <a:lstStyle/>
          <a:p>
            <a:pPr marL="342900" indent="-342900">
              <a:spcAft>
                <a:spcPts val="1200"/>
              </a:spcAft>
              <a:buFont typeface="Arial" panose="020B0604020202020204" pitchFamily="34" charset="0"/>
              <a:buChar char="•"/>
            </a:pPr>
            <a:r>
              <a:rPr lang="en-NZ" dirty="0">
                <a:solidFill>
                  <a:srgbClr val="00755C"/>
                </a:solidFill>
              </a:rPr>
              <a:t>Blacks Flat </a:t>
            </a:r>
            <a:r>
              <a:rPr lang="en-NZ" sz="1800" dirty="0" smtClean="0">
                <a:solidFill>
                  <a:srgbClr val="00755C"/>
                </a:solidFill>
                <a:latin typeface="Arial"/>
                <a:cs typeface="Arial"/>
              </a:rPr>
              <a:t>≈</a:t>
            </a:r>
            <a:r>
              <a:rPr lang="en-NZ" sz="1800" dirty="0" smtClean="0">
                <a:solidFill>
                  <a:srgbClr val="00755C"/>
                </a:solidFill>
              </a:rPr>
              <a:t>400 </a:t>
            </a:r>
            <a:r>
              <a:rPr lang="en-NZ" sz="1800" dirty="0">
                <a:solidFill>
                  <a:srgbClr val="00755C"/>
                </a:solidFill>
              </a:rPr>
              <a:t>ha pump from river</a:t>
            </a:r>
          </a:p>
          <a:p>
            <a:pPr marL="342900" indent="-342900">
              <a:spcAft>
                <a:spcPts val="1200"/>
              </a:spcAft>
              <a:buFont typeface="Arial" panose="020B0604020202020204" pitchFamily="34" charset="0"/>
              <a:buChar char="•"/>
            </a:pPr>
            <a:r>
              <a:rPr lang="en-NZ" dirty="0">
                <a:solidFill>
                  <a:srgbClr val="00755C"/>
                </a:solidFill>
              </a:rPr>
              <a:t>OIS Main Race </a:t>
            </a:r>
            <a:r>
              <a:rPr lang="en-NZ" sz="1800" dirty="0" smtClean="0">
                <a:solidFill>
                  <a:srgbClr val="00755C"/>
                </a:solidFill>
                <a:latin typeface="Arial"/>
                <a:cs typeface="Arial"/>
              </a:rPr>
              <a:t>≈</a:t>
            </a:r>
            <a:r>
              <a:rPr lang="en-NZ" sz="1800" dirty="0" smtClean="0">
                <a:solidFill>
                  <a:srgbClr val="00755C"/>
                </a:solidFill>
              </a:rPr>
              <a:t>8,600 </a:t>
            </a:r>
            <a:r>
              <a:rPr lang="en-NZ" sz="1800" dirty="0">
                <a:solidFill>
                  <a:srgbClr val="00755C"/>
                </a:solidFill>
              </a:rPr>
              <a:t>ha </a:t>
            </a:r>
            <a:r>
              <a:rPr lang="en-NZ" sz="1800" dirty="0">
                <a:solidFill>
                  <a:srgbClr val="00755C"/>
                </a:solidFill>
                <a:latin typeface="Arial"/>
                <a:cs typeface="Arial"/>
              </a:rPr>
              <a:t>&lt; 40 m below race includes Tiger Hill (400 ha). Note ≈ 600 ha of OIS Main Race before Lauder Creek &gt; 40 m below current Blackstone race potentially pressurised.</a:t>
            </a:r>
          </a:p>
          <a:p>
            <a:pPr marL="342900" indent="-342900">
              <a:spcAft>
                <a:spcPts val="1200"/>
              </a:spcAft>
              <a:buFont typeface="Arial" panose="020B0604020202020204" pitchFamily="34" charset="0"/>
              <a:buChar char="•"/>
            </a:pPr>
            <a:r>
              <a:rPr lang="en-NZ" dirty="0">
                <a:solidFill>
                  <a:srgbClr val="00755C"/>
                </a:solidFill>
                <a:latin typeface="Arial"/>
                <a:cs typeface="Arial"/>
              </a:rPr>
              <a:t>Blackstone </a:t>
            </a:r>
            <a:r>
              <a:rPr lang="en-NZ" sz="1800" dirty="0" smtClean="0">
                <a:solidFill>
                  <a:srgbClr val="00755C"/>
                </a:solidFill>
                <a:latin typeface="Arial"/>
                <a:cs typeface="Arial"/>
              </a:rPr>
              <a:t>≈1,650 </a:t>
            </a:r>
            <a:r>
              <a:rPr lang="en-NZ" sz="1800" dirty="0">
                <a:solidFill>
                  <a:srgbClr val="00755C"/>
                </a:solidFill>
                <a:latin typeface="Arial"/>
                <a:cs typeface="Arial"/>
              </a:rPr>
              <a:t>ha below 480m contour potentially pressurised. </a:t>
            </a:r>
            <a:endParaRPr lang="en-NZ" sz="1800" dirty="0">
              <a:solidFill>
                <a:srgbClr val="00755C"/>
              </a:solidFill>
            </a:endParaRPr>
          </a:p>
          <a:p>
            <a:pPr marL="342900" indent="-342900">
              <a:spcAft>
                <a:spcPts val="1200"/>
              </a:spcAft>
              <a:buFont typeface="Arial" panose="020B0604020202020204" pitchFamily="34" charset="0"/>
              <a:buChar char="•"/>
            </a:pPr>
            <a:r>
              <a:rPr lang="en-NZ" dirty="0" smtClean="0">
                <a:solidFill>
                  <a:srgbClr val="00755C"/>
                </a:solidFill>
              </a:rPr>
              <a:t>Greenfields </a:t>
            </a:r>
            <a:r>
              <a:rPr lang="en-NZ" sz="1800" dirty="0" smtClean="0">
                <a:solidFill>
                  <a:srgbClr val="00755C"/>
                </a:solidFill>
                <a:latin typeface="Arial"/>
                <a:cs typeface="Arial"/>
              </a:rPr>
              <a:t>≈1</a:t>
            </a:r>
            <a:r>
              <a:rPr lang="en-NZ" sz="1800" dirty="0" smtClean="0">
                <a:solidFill>
                  <a:srgbClr val="00755C"/>
                </a:solidFill>
              </a:rPr>
              <a:t>,150 ha below race (250 ha &gt;40m), 300 ha above race</a:t>
            </a:r>
          </a:p>
          <a:p>
            <a:pPr marL="342900" indent="-342900">
              <a:spcAft>
                <a:spcPts val="1200"/>
              </a:spcAft>
              <a:buFont typeface="Arial" panose="020B0604020202020204" pitchFamily="34" charset="0"/>
              <a:buChar char="•"/>
            </a:pPr>
            <a:r>
              <a:rPr lang="en-NZ" dirty="0" smtClean="0">
                <a:solidFill>
                  <a:srgbClr val="00755C"/>
                </a:solidFill>
              </a:rPr>
              <a:t>Downs </a:t>
            </a:r>
            <a:r>
              <a:rPr lang="en-NZ" sz="1800" dirty="0" smtClean="0">
                <a:solidFill>
                  <a:srgbClr val="00755C"/>
                </a:solidFill>
                <a:latin typeface="Arial"/>
                <a:cs typeface="Arial"/>
              </a:rPr>
              <a:t>≈</a:t>
            </a:r>
            <a:r>
              <a:rPr lang="en-NZ" sz="1800" dirty="0" smtClean="0">
                <a:solidFill>
                  <a:srgbClr val="00755C"/>
                </a:solidFill>
              </a:rPr>
              <a:t>2,650 </a:t>
            </a:r>
            <a:r>
              <a:rPr lang="en-NZ" sz="1800" dirty="0">
                <a:solidFill>
                  <a:srgbClr val="00755C"/>
                </a:solidFill>
              </a:rPr>
              <a:t>ha below race (1,950 ha &gt;40m), 200 </a:t>
            </a:r>
            <a:r>
              <a:rPr lang="en-NZ" sz="1800" dirty="0" smtClean="0">
                <a:solidFill>
                  <a:srgbClr val="00755C"/>
                </a:solidFill>
              </a:rPr>
              <a:t>ha above race.</a:t>
            </a:r>
          </a:p>
          <a:p>
            <a:pPr marL="342900" indent="-342900">
              <a:spcAft>
                <a:spcPts val="1200"/>
              </a:spcAft>
              <a:buFont typeface="Arial" panose="020B0604020202020204" pitchFamily="34" charset="0"/>
              <a:buChar char="•"/>
            </a:pPr>
            <a:r>
              <a:rPr lang="en-NZ" dirty="0" smtClean="0">
                <a:solidFill>
                  <a:srgbClr val="00755C"/>
                </a:solidFill>
              </a:rPr>
              <a:t>Dunstan Lauder </a:t>
            </a:r>
            <a:r>
              <a:rPr lang="en-NZ" sz="1800" dirty="0" smtClean="0">
                <a:solidFill>
                  <a:srgbClr val="00755C"/>
                </a:solidFill>
                <a:latin typeface="Arial"/>
                <a:cs typeface="Arial"/>
              </a:rPr>
              <a:t>≈5,500 h</a:t>
            </a:r>
            <a:r>
              <a:rPr lang="en-NZ" sz="1800" dirty="0" smtClean="0">
                <a:solidFill>
                  <a:srgbClr val="00755C"/>
                </a:solidFill>
              </a:rPr>
              <a:t>a </a:t>
            </a:r>
            <a:r>
              <a:rPr lang="en-NZ" sz="1800" dirty="0">
                <a:solidFill>
                  <a:srgbClr val="00755C"/>
                </a:solidFill>
              </a:rPr>
              <a:t>below race </a:t>
            </a:r>
            <a:r>
              <a:rPr lang="en-NZ" sz="1800" dirty="0" smtClean="0">
                <a:solidFill>
                  <a:srgbClr val="00755C"/>
                </a:solidFill>
              </a:rPr>
              <a:t>(3,700 </a:t>
            </a:r>
            <a:r>
              <a:rPr lang="en-NZ" sz="1800" dirty="0">
                <a:solidFill>
                  <a:srgbClr val="00755C"/>
                </a:solidFill>
              </a:rPr>
              <a:t>ha &gt;40m), </a:t>
            </a:r>
            <a:r>
              <a:rPr lang="en-NZ" sz="1800" dirty="0" smtClean="0">
                <a:solidFill>
                  <a:srgbClr val="00755C"/>
                </a:solidFill>
              </a:rPr>
              <a:t>1,000 ha above </a:t>
            </a:r>
            <a:r>
              <a:rPr lang="en-NZ" sz="1800" dirty="0">
                <a:solidFill>
                  <a:srgbClr val="00755C"/>
                </a:solidFill>
              </a:rPr>
              <a:t>race</a:t>
            </a:r>
          </a:p>
          <a:p>
            <a:pPr marL="342900" indent="-342900">
              <a:spcAft>
                <a:spcPts val="1200"/>
              </a:spcAft>
              <a:buFont typeface="Arial" panose="020B0604020202020204" pitchFamily="34" charset="0"/>
              <a:buChar char="•"/>
            </a:pPr>
            <a:r>
              <a:rPr lang="en-NZ" dirty="0" smtClean="0">
                <a:solidFill>
                  <a:srgbClr val="00755C"/>
                </a:solidFill>
              </a:rPr>
              <a:t>Lauder </a:t>
            </a:r>
            <a:r>
              <a:rPr lang="en-NZ" dirty="0" err="1" smtClean="0">
                <a:solidFill>
                  <a:srgbClr val="00755C"/>
                </a:solidFill>
              </a:rPr>
              <a:t>Thomsons</a:t>
            </a:r>
            <a:r>
              <a:rPr lang="en-NZ" dirty="0" smtClean="0">
                <a:solidFill>
                  <a:srgbClr val="00755C"/>
                </a:solidFill>
              </a:rPr>
              <a:t> </a:t>
            </a:r>
            <a:r>
              <a:rPr lang="en-NZ" sz="1800" dirty="0" smtClean="0">
                <a:solidFill>
                  <a:srgbClr val="00755C"/>
                </a:solidFill>
                <a:latin typeface="Arial"/>
                <a:cs typeface="Arial"/>
              </a:rPr>
              <a:t>≈</a:t>
            </a:r>
            <a:r>
              <a:rPr lang="en-NZ" sz="1800" dirty="0" smtClean="0">
                <a:solidFill>
                  <a:srgbClr val="00755C"/>
                </a:solidFill>
              </a:rPr>
              <a:t>4,650 ha </a:t>
            </a:r>
            <a:r>
              <a:rPr lang="en-NZ" sz="1800" dirty="0">
                <a:solidFill>
                  <a:srgbClr val="00755C"/>
                </a:solidFill>
              </a:rPr>
              <a:t>below race </a:t>
            </a:r>
            <a:r>
              <a:rPr lang="en-NZ" sz="1800" dirty="0" smtClean="0">
                <a:solidFill>
                  <a:srgbClr val="00755C"/>
                </a:solidFill>
              </a:rPr>
              <a:t>(3,000 ha </a:t>
            </a:r>
            <a:r>
              <a:rPr lang="en-NZ" sz="1800" dirty="0">
                <a:solidFill>
                  <a:srgbClr val="00755C"/>
                </a:solidFill>
              </a:rPr>
              <a:t>&gt;40m), 200 </a:t>
            </a:r>
            <a:r>
              <a:rPr lang="en-NZ" sz="1800" dirty="0" smtClean="0">
                <a:solidFill>
                  <a:srgbClr val="00755C"/>
                </a:solidFill>
              </a:rPr>
              <a:t>ha above </a:t>
            </a:r>
            <a:r>
              <a:rPr lang="en-NZ" sz="1800" dirty="0">
                <a:solidFill>
                  <a:srgbClr val="00755C"/>
                </a:solidFill>
              </a:rPr>
              <a:t>race.</a:t>
            </a:r>
          </a:p>
          <a:p>
            <a:pPr marL="342900" indent="-342900">
              <a:spcAft>
                <a:spcPts val="1200"/>
              </a:spcAft>
              <a:buFont typeface="Arial" panose="020B0604020202020204" pitchFamily="34" charset="0"/>
              <a:buChar char="•"/>
            </a:pPr>
            <a:r>
              <a:rPr lang="en-NZ" dirty="0" err="1" smtClean="0">
                <a:solidFill>
                  <a:srgbClr val="00755C"/>
                </a:solidFill>
              </a:rPr>
              <a:t>Thomsons</a:t>
            </a:r>
            <a:r>
              <a:rPr lang="en-NZ" dirty="0" smtClean="0">
                <a:solidFill>
                  <a:srgbClr val="00755C"/>
                </a:solidFill>
              </a:rPr>
              <a:t> south </a:t>
            </a:r>
            <a:r>
              <a:rPr lang="en-NZ" sz="1800" dirty="0">
                <a:solidFill>
                  <a:srgbClr val="00755C"/>
                </a:solidFill>
                <a:latin typeface="Arial"/>
                <a:cs typeface="Arial"/>
              </a:rPr>
              <a:t>≈</a:t>
            </a:r>
            <a:r>
              <a:rPr lang="en-NZ" sz="1800" dirty="0">
                <a:solidFill>
                  <a:srgbClr val="00755C"/>
                </a:solidFill>
              </a:rPr>
              <a:t> </a:t>
            </a:r>
            <a:r>
              <a:rPr lang="en-NZ" sz="1800" dirty="0" smtClean="0">
                <a:solidFill>
                  <a:srgbClr val="00755C"/>
                </a:solidFill>
              </a:rPr>
              <a:t>2,750 </a:t>
            </a:r>
            <a:r>
              <a:rPr lang="en-NZ" sz="1800" dirty="0">
                <a:solidFill>
                  <a:srgbClr val="00755C"/>
                </a:solidFill>
              </a:rPr>
              <a:t>ha below race </a:t>
            </a:r>
            <a:r>
              <a:rPr lang="en-NZ" sz="1800" dirty="0" smtClean="0">
                <a:solidFill>
                  <a:srgbClr val="00755C"/>
                </a:solidFill>
              </a:rPr>
              <a:t>(1,700 </a:t>
            </a:r>
            <a:r>
              <a:rPr lang="en-NZ" sz="1800" dirty="0">
                <a:solidFill>
                  <a:srgbClr val="00755C"/>
                </a:solidFill>
              </a:rPr>
              <a:t>ha &gt;40m), 200 </a:t>
            </a:r>
            <a:r>
              <a:rPr lang="en-NZ" sz="1800" dirty="0" smtClean="0">
                <a:solidFill>
                  <a:srgbClr val="00755C"/>
                </a:solidFill>
              </a:rPr>
              <a:t>ha above </a:t>
            </a:r>
            <a:r>
              <a:rPr lang="en-NZ" sz="1800" dirty="0">
                <a:solidFill>
                  <a:srgbClr val="00755C"/>
                </a:solidFill>
              </a:rPr>
              <a:t>race</a:t>
            </a:r>
            <a:r>
              <a:rPr lang="en-NZ" sz="1800" dirty="0" smtClean="0">
                <a:solidFill>
                  <a:srgbClr val="00755C"/>
                </a:solidFill>
              </a:rPr>
              <a:t>.</a:t>
            </a:r>
            <a:endParaRPr lang="en-NZ" sz="1800" dirty="0">
              <a:solidFill>
                <a:srgbClr val="00755C"/>
              </a:solidFill>
            </a:endParaRPr>
          </a:p>
        </p:txBody>
      </p:sp>
    </p:spTree>
    <p:extLst>
      <p:ext uri="{BB962C8B-B14F-4D97-AF65-F5344CB8AC3E}">
        <p14:creationId xmlns:p14="http://schemas.microsoft.com/office/powerpoint/2010/main" val="2808734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a:t>Upper </a:t>
            </a:r>
            <a:r>
              <a:rPr lang="en-NZ" sz="3200" dirty="0" err="1"/>
              <a:t>Manuherikia</a:t>
            </a:r>
            <a:endParaRPr lang="en-NZ" dirty="0"/>
          </a:p>
        </p:txBody>
      </p:sp>
      <p:sp>
        <p:nvSpPr>
          <p:cNvPr id="3" name="Rectangle 2"/>
          <p:cNvSpPr/>
          <p:nvPr/>
        </p:nvSpPr>
        <p:spPr>
          <a:xfrm>
            <a:off x="107504" y="1412776"/>
            <a:ext cx="9036496" cy="3354765"/>
          </a:xfrm>
          <a:prstGeom prst="rect">
            <a:avLst/>
          </a:prstGeom>
        </p:spPr>
        <p:txBody>
          <a:bodyPr wrap="square">
            <a:spAutoFit/>
          </a:bodyPr>
          <a:lstStyle/>
          <a:p>
            <a:pPr marL="342900" indent="-342900">
              <a:spcAft>
                <a:spcPts val="1200"/>
              </a:spcAft>
              <a:buFont typeface="Arial" panose="020B0604020202020204" pitchFamily="34" charset="0"/>
              <a:buChar char="•"/>
            </a:pPr>
            <a:r>
              <a:rPr lang="en-NZ" dirty="0">
                <a:solidFill>
                  <a:srgbClr val="00755C"/>
                </a:solidFill>
              </a:rPr>
              <a:t>An indicative </a:t>
            </a:r>
            <a:r>
              <a:rPr lang="en-NZ" dirty="0" smtClean="0">
                <a:solidFill>
                  <a:srgbClr val="00755C"/>
                </a:solidFill>
              </a:rPr>
              <a:t>piped Secondary Distribution Network has been developed.  The network focuses on </a:t>
            </a:r>
            <a:r>
              <a:rPr lang="en-NZ" dirty="0">
                <a:solidFill>
                  <a:srgbClr val="00755C"/>
                </a:solidFill>
              </a:rPr>
              <a:t>supplying piped water to those areas &gt;40 m below the proposed high </a:t>
            </a:r>
            <a:r>
              <a:rPr lang="en-NZ" dirty="0" smtClean="0">
                <a:solidFill>
                  <a:srgbClr val="00755C"/>
                </a:solidFill>
              </a:rPr>
              <a:t>race.</a:t>
            </a:r>
          </a:p>
          <a:p>
            <a:pPr marL="342900" indent="-342900">
              <a:spcAft>
                <a:spcPts val="1200"/>
              </a:spcAft>
              <a:buFont typeface="Arial" panose="020B0604020202020204" pitchFamily="34" charset="0"/>
              <a:buChar char="•"/>
            </a:pPr>
            <a:r>
              <a:rPr lang="en-NZ" dirty="0" smtClean="0">
                <a:solidFill>
                  <a:srgbClr val="00755C"/>
                </a:solidFill>
              </a:rPr>
              <a:t>Piped networks simplify </a:t>
            </a:r>
            <a:r>
              <a:rPr lang="en-NZ" dirty="0">
                <a:solidFill>
                  <a:srgbClr val="00755C"/>
                </a:solidFill>
              </a:rPr>
              <a:t>operations, </a:t>
            </a:r>
            <a:r>
              <a:rPr lang="en-NZ" dirty="0" smtClean="0">
                <a:solidFill>
                  <a:srgbClr val="00755C"/>
                </a:solidFill>
              </a:rPr>
              <a:t>reduce </a:t>
            </a:r>
            <a:r>
              <a:rPr lang="en-NZ" dirty="0">
                <a:solidFill>
                  <a:srgbClr val="00755C"/>
                </a:solidFill>
              </a:rPr>
              <a:t>losses and </a:t>
            </a:r>
            <a:r>
              <a:rPr lang="en-NZ" dirty="0" smtClean="0">
                <a:solidFill>
                  <a:srgbClr val="00755C"/>
                </a:solidFill>
              </a:rPr>
              <a:t>the </a:t>
            </a:r>
            <a:r>
              <a:rPr lang="en-NZ" dirty="0">
                <a:solidFill>
                  <a:srgbClr val="00755C"/>
                </a:solidFill>
              </a:rPr>
              <a:t>need for buffer </a:t>
            </a:r>
            <a:r>
              <a:rPr lang="en-NZ" dirty="0" smtClean="0">
                <a:solidFill>
                  <a:srgbClr val="00755C"/>
                </a:solidFill>
              </a:rPr>
              <a:t>storage, encourage development of spray based irrigation systems on-farm.</a:t>
            </a:r>
          </a:p>
          <a:p>
            <a:pPr marL="342900" indent="-342900">
              <a:spcAft>
                <a:spcPts val="1200"/>
              </a:spcAft>
              <a:buFont typeface="Arial" panose="020B0604020202020204" pitchFamily="34" charset="0"/>
              <a:buChar char="•"/>
            </a:pPr>
            <a:r>
              <a:rPr lang="en-NZ" dirty="0" smtClean="0">
                <a:solidFill>
                  <a:srgbClr val="00755C"/>
                </a:solidFill>
              </a:rPr>
              <a:t>The </a:t>
            </a:r>
            <a:r>
              <a:rPr lang="en-NZ" dirty="0">
                <a:solidFill>
                  <a:srgbClr val="00755C"/>
                </a:solidFill>
              </a:rPr>
              <a:t>piped network follows existing road corridors where </a:t>
            </a:r>
            <a:r>
              <a:rPr lang="en-NZ" dirty="0" smtClean="0">
                <a:solidFill>
                  <a:srgbClr val="00755C"/>
                </a:solidFill>
              </a:rPr>
              <a:t>possible.  </a:t>
            </a:r>
            <a:endParaRPr lang="en-NZ" dirty="0">
              <a:solidFill>
                <a:srgbClr val="00755C"/>
              </a:solidFill>
            </a:endParaRPr>
          </a:p>
        </p:txBody>
      </p:sp>
    </p:spTree>
    <p:extLst>
      <p:ext uri="{BB962C8B-B14F-4D97-AF65-F5344CB8AC3E}">
        <p14:creationId xmlns:p14="http://schemas.microsoft.com/office/powerpoint/2010/main" val="31064887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High Race Alignment</a:t>
            </a:r>
            <a:endParaRPr lang="en-NZ"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103" t="18192" r="9797" b="11327"/>
          <a:stretch/>
        </p:blipFill>
        <p:spPr bwMode="auto">
          <a:xfrm>
            <a:off x="1" y="205332"/>
            <a:ext cx="9115432" cy="6466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01020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Lower </a:t>
            </a:r>
            <a:r>
              <a:rPr lang="en-NZ" sz="3200" dirty="0" err="1"/>
              <a:t>Manuherikia</a:t>
            </a:r>
            <a:endParaRPr lang="en-NZ" dirty="0"/>
          </a:p>
        </p:txBody>
      </p:sp>
      <p:sp>
        <p:nvSpPr>
          <p:cNvPr id="3" name="Rectangle 2"/>
          <p:cNvSpPr/>
          <p:nvPr/>
        </p:nvSpPr>
        <p:spPr>
          <a:xfrm>
            <a:off x="236712" y="1052736"/>
            <a:ext cx="8655768" cy="4616648"/>
          </a:xfrm>
          <a:prstGeom prst="rect">
            <a:avLst/>
          </a:prstGeom>
        </p:spPr>
        <p:txBody>
          <a:bodyPr wrap="square">
            <a:spAutoFit/>
          </a:bodyPr>
          <a:lstStyle/>
          <a:p>
            <a:pPr marL="342900" indent="-342900">
              <a:spcAft>
                <a:spcPts val="600"/>
              </a:spcAft>
              <a:buFont typeface="Arial" panose="020B0604020202020204" pitchFamily="34" charset="0"/>
              <a:buChar char="•"/>
            </a:pPr>
            <a:r>
              <a:rPr lang="en-NZ" dirty="0" smtClean="0">
                <a:solidFill>
                  <a:srgbClr val="00755C"/>
                </a:solidFill>
              </a:rPr>
              <a:t>Irrigable </a:t>
            </a:r>
            <a:r>
              <a:rPr lang="en-NZ" dirty="0">
                <a:solidFill>
                  <a:srgbClr val="00755C"/>
                </a:solidFill>
              </a:rPr>
              <a:t>land </a:t>
            </a:r>
            <a:r>
              <a:rPr lang="en-NZ" dirty="0" smtClean="0">
                <a:solidFill>
                  <a:srgbClr val="00755C"/>
                </a:solidFill>
              </a:rPr>
              <a:t>below </a:t>
            </a:r>
            <a:r>
              <a:rPr lang="en-NZ" dirty="0" err="1" smtClean="0">
                <a:solidFill>
                  <a:srgbClr val="00755C"/>
                </a:solidFill>
              </a:rPr>
              <a:t>Ophir</a:t>
            </a:r>
            <a:r>
              <a:rPr lang="en-NZ" dirty="0" smtClean="0">
                <a:solidFill>
                  <a:srgbClr val="00755C"/>
                </a:solidFill>
              </a:rPr>
              <a:t> </a:t>
            </a:r>
            <a:r>
              <a:rPr lang="en-NZ" dirty="0" smtClean="0">
                <a:solidFill>
                  <a:srgbClr val="00755C"/>
                </a:solidFill>
                <a:latin typeface="Arial"/>
                <a:cs typeface="Arial"/>
              </a:rPr>
              <a:t>≈ 5,000</a:t>
            </a:r>
            <a:r>
              <a:rPr lang="en-NZ" dirty="0" smtClean="0">
                <a:solidFill>
                  <a:srgbClr val="00755C"/>
                </a:solidFill>
              </a:rPr>
              <a:t> ha </a:t>
            </a:r>
            <a:r>
              <a:rPr lang="en-NZ" sz="1600" dirty="0" smtClean="0">
                <a:solidFill>
                  <a:srgbClr val="00755C"/>
                </a:solidFill>
              </a:rPr>
              <a:t>(excl. </a:t>
            </a:r>
            <a:r>
              <a:rPr lang="en-NZ" sz="1600" dirty="0" err="1" smtClean="0">
                <a:solidFill>
                  <a:srgbClr val="00755C"/>
                </a:solidFill>
              </a:rPr>
              <a:t>Matakanui</a:t>
            </a:r>
            <a:r>
              <a:rPr lang="en-NZ" sz="1600" dirty="0" smtClean="0">
                <a:solidFill>
                  <a:srgbClr val="00755C"/>
                </a:solidFill>
              </a:rPr>
              <a:t> Extension) </a:t>
            </a:r>
          </a:p>
          <a:p>
            <a:pPr lvl="1">
              <a:spcAft>
                <a:spcPts val="600"/>
              </a:spcAft>
            </a:pPr>
            <a:r>
              <a:rPr lang="en-NZ" sz="2000" dirty="0" smtClean="0">
                <a:solidFill>
                  <a:srgbClr val="00755C"/>
                </a:solidFill>
                <a:latin typeface="Arial"/>
                <a:cs typeface="Arial"/>
              </a:rPr>
              <a:t>≈ 4,050 ha associated with MIS </a:t>
            </a:r>
            <a:r>
              <a:rPr lang="en-NZ" sz="1600" dirty="0" smtClean="0">
                <a:solidFill>
                  <a:srgbClr val="00755C"/>
                </a:solidFill>
                <a:latin typeface="Arial"/>
                <a:cs typeface="Arial"/>
              </a:rPr>
              <a:t>(1,500 ha &gt; 40 m below Main Race including 700 ha on Dunstan Flats)</a:t>
            </a:r>
          </a:p>
          <a:p>
            <a:pPr lvl="1">
              <a:spcAft>
                <a:spcPts val="1800"/>
              </a:spcAft>
            </a:pPr>
            <a:r>
              <a:rPr lang="en-NZ" sz="2000" dirty="0" smtClean="0">
                <a:solidFill>
                  <a:srgbClr val="00755C"/>
                </a:solidFill>
                <a:latin typeface="Arial"/>
                <a:cs typeface="Arial"/>
              </a:rPr>
              <a:t>≈ 950 ha associated with Galloway </a:t>
            </a:r>
            <a:r>
              <a:rPr lang="en-NZ" sz="1600" dirty="0" smtClean="0">
                <a:solidFill>
                  <a:srgbClr val="00755C"/>
                </a:solidFill>
                <a:latin typeface="Arial"/>
                <a:cs typeface="Arial"/>
              </a:rPr>
              <a:t>(pumped from river and below top race) </a:t>
            </a:r>
          </a:p>
          <a:p>
            <a:pPr marL="342900" indent="-342900">
              <a:spcAft>
                <a:spcPts val="1800"/>
              </a:spcAft>
              <a:buFont typeface="Arial" panose="020B0604020202020204" pitchFamily="34" charset="0"/>
              <a:buChar char="•"/>
            </a:pPr>
            <a:r>
              <a:rPr lang="en-NZ" dirty="0" smtClean="0">
                <a:solidFill>
                  <a:srgbClr val="00755C"/>
                </a:solidFill>
              </a:rPr>
              <a:t>Currently </a:t>
            </a:r>
            <a:r>
              <a:rPr lang="en-NZ" dirty="0">
                <a:solidFill>
                  <a:srgbClr val="00755C"/>
                </a:solidFill>
                <a:latin typeface="Arial"/>
                <a:cs typeface="Arial"/>
              </a:rPr>
              <a:t>≈ </a:t>
            </a:r>
            <a:r>
              <a:rPr lang="en-NZ" dirty="0" smtClean="0">
                <a:solidFill>
                  <a:srgbClr val="00755C"/>
                </a:solidFill>
                <a:latin typeface="Arial"/>
                <a:cs typeface="Arial"/>
              </a:rPr>
              <a:t>2,700 ha is irrigated in the Lower </a:t>
            </a:r>
            <a:r>
              <a:rPr lang="en-NZ" dirty="0" err="1" smtClean="0">
                <a:solidFill>
                  <a:srgbClr val="00755C"/>
                </a:solidFill>
                <a:latin typeface="Arial"/>
                <a:cs typeface="Arial"/>
              </a:rPr>
              <a:t>Manuherikia</a:t>
            </a:r>
            <a:r>
              <a:rPr lang="en-NZ" dirty="0" smtClean="0">
                <a:solidFill>
                  <a:srgbClr val="00755C"/>
                </a:solidFill>
                <a:latin typeface="Arial"/>
                <a:cs typeface="Arial"/>
              </a:rPr>
              <a:t>.</a:t>
            </a:r>
          </a:p>
          <a:p>
            <a:pPr marL="342900" indent="-342900">
              <a:spcAft>
                <a:spcPts val="1800"/>
              </a:spcAft>
              <a:buFont typeface="Arial" panose="020B0604020202020204" pitchFamily="34" charset="0"/>
              <a:buChar char="•"/>
            </a:pPr>
            <a:r>
              <a:rPr lang="en-NZ" dirty="0" smtClean="0">
                <a:solidFill>
                  <a:srgbClr val="00755C"/>
                </a:solidFill>
                <a:latin typeface="Arial"/>
                <a:cs typeface="Arial"/>
              </a:rPr>
              <a:t>Both MIS and Galloway have large allocations.</a:t>
            </a:r>
          </a:p>
          <a:p>
            <a:pPr marL="342900" indent="-342900">
              <a:spcAft>
                <a:spcPts val="1800"/>
              </a:spcAft>
              <a:buFont typeface="Arial" panose="020B0604020202020204" pitchFamily="34" charset="0"/>
              <a:buChar char="•"/>
            </a:pPr>
            <a:r>
              <a:rPr lang="en-NZ" dirty="0" smtClean="0">
                <a:solidFill>
                  <a:srgbClr val="00755C"/>
                </a:solidFill>
                <a:latin typeface="Arial"/>
                <a:cs typeface="Arial"/>
              </a:rPr>
              <a:t>H</a:t>
            </a:r>
            <a:r>
              <a:rPr lang="en-NZ" dirty="0" smtClean="0">
                <a:solidFill>
                  <a:srgbClr val="00755C"/>
                </a:solidFill>
              </a:rPr>
              <a:t>ydrological model - sufficient flow in Lower </a:t>
            </a:r>
            <a:r>
              <a:rPr lang="en-NZ" dirty="0" err="1" smtClean="0">
                <a:solidFill>
                  <a:srgbClr val="00755C"/>
                </a:solidFill>
              </a:rPr>
              <a:t>Manuherikia</a:t>
            </a:r>
            <a:r>
              <a:rPr lang="en-NZ" dirty="0" smtClean="0">
                <a:solidFill>
                  <a:srgbClr val="00755C"/>
                </a:solidFill>
              </a:rPr>
              <a:t> to irrigate up to 4,200 ha (optimistic irrigation expansion).  </a:t>
            </a:r>
          </a:p>
          <a:p>
            <a:pPr marL="342900" indent="-342900">
              <a:spcAft>
                <a:spcPts val="1800"/>
              </a:spcAft>
              <a:buFont typeface="Arial" panose="020B0604020202020204" pitchFamily="34" charset="0"/>
              <a:buChar char="•"/>
            </a:pPr>
            <a:r>
              <a:rPr lang="en-NZ" dirty="0" smtClean="0">
                <a:solidFill>
                  <a:srgbClr val="00755C"/>
                </a:solidFill>
              </a:rPr>
              <a:t>Irrigation water – lower tributary inflows, un-harvested upper tributary flows and return water from upstream irrigation.</a:t>
            </a:r>
            <a:endParaRPr lang="en-NZ" dirty="0">
              <a:solidFill>
                <a:srgbClr val="00755C"/>
              </a:solidFill>
            </a:endParaRPr>
          </a:p>
        </p:txBody>
      </p:sp>
    </p:spTree>
    <p:extLst>
      <p:ext uri="{BB962C8B-B14F-4D97-AF65-F5344CB8AC3E}">
        <p14:creationId xmlns:p14="http://schemas.microsoft.com/office/powerpoint/2010/main" val="21168142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Lower </a:t>
            </a:r>
            <a:r>
              <a:rPr lang="en-NZ" sz="3200" dirty="0" err="1"/>
              <a:t>Manuherikia</a:t>
            </a:r>
            <a:endParaRPr lang="en-NZ" dirty="0"/>
          </a:p>
        </p:txBody>
      </p:sp>
      <p:sp>
        <p:nvSpPr>
          <p:cNvPr id="3" name="Rectangle 2"/>
          <p:cNvSpPr/>
          <p:nvPr/>
        </p:nvSpPr>
        <p:spPr>
          <a:xfrm>
            <a:off x="107504" y="908720"/>
            <a:ext cx="9036496" cy="5170646"/>
          </a:xfrm>
          <a:prstGeom prst="rect">
            <a:avLst/>
          </a:prstGeom>
        </p:spPr>
        <p:txBody>
          <a:bodyPr wrap="square">
            <a:spAutoFit/>
          </a:bodyPr>
          <a:lstStyle/>
          <a:p>
            <a:pPr marL="342900" indent="-342900">
              <a:spcAft>
                <a:spcPts val="1200"/>
              </a:spcAft>
              <a:buFont typeface="Arial" panose="020B0604020202020204" pitchFamily="34" charset="0"/>
              <a:buChar char="•"/>
            </a:pPr>
            <a:r>
              <a:rPr lang="en-NZ" dirty="0" smtClean="0">
                <a:solidFill>
                  <a:srgbClr val="00755C"/>
                </a:solidFill>
              </a:rPr>
              <a:t>MIS command area </a:t>
            </a:r>
            <a:r>
              <a:rPr lang="en-NZ" dirty="0" smtClean="0">
                <a:solidFill>
                  <a:srgbClr val="00755C"/>
                </a:solidFill>
                <a:latin typeface="Arial"/>
                <a:cs typeface="Arial"/>
              </a:rPr>
              <a:t>≈ </a:t>
            </a:r>
            <a:r>
              <a:rPr lang="en-NZ" dirty="0" smtClean="0">
                <a:solidFill>
                  <a:srgbClr val="00755C"/>
                </a:solidFill>
              </a:rPr>
              <a:t>5,200 ha, </a:t>
            </a:r>
            <a:r>
              <a:rPr lang="en-NZ" dirty="0">
                <a:solidFill>
                  <a:srgbClr val="00755C"/>
                </a:solidFill>
                <a:latin typeface="Arial"/>
                <a:cs typeface="Arial"/>
              </a:rPr>
              <a:t>≈ </a:t>
            </a:r>
            <a:r>
              <a:rPr lang="en-NZ" dirty="0" smtClean="0">
                <a:solidFill>
                  <a:srgbClr val="00755C"/>
                </a:solidFill>
                <a:latin typeface="Arial"/>
                <a:cs typeface="Arial"/>
              </a:rPr>
              <a:t>4,050 ha irrigable and ≈2,200ha currently irrigated, future ≈ 3,200ha spray irrigated. </a:t>
            </a:r>
          </a:p>
          <a:p>
            <a:pPr marL="800100" lvl="1" indent="-342900">
              <a:spcAft>
                <a:spcPts val="1200"/>
              </a:spcAft>
              <a:buFont typeface="Arial" panose="020B0604020202020204" pitchFamily="34" charset="0"/>
              <a:buChar char="•"/>
            </a:pPr>
            <a:r>
              <a:rPr lang="en-NZ" sz="2000" dirty="0" smtClean="0">
                <a:solidFill>
                  <a:srgbClr val="00755C"/>
                </a:solidFill>
                <a:latin typeface="Arial"/>
                <a:cs typeface="Arial"/>
              </a:rPr>
              <a:t>Dunstan Flats </a:t>
            </a:r>
            <a:r>
              <a:rPr lang="en-NZ" sz="2000" dirty="0">
                <a:solidFill>
                  <a:srgbClr val="00755C"/>
                </a:solidFill>
                <a:latin typeface="Arial"/>
                <a:cs typeface="Arial"/>
              </a:rPr>
              <a:t>≈ </a:t>
            </a:r>
            <a:r>
              <a:rPr lang="en-NZ" sz="2000" dirty="0" smtClean="0">
                <a:solidFill>
                  <a:srgbClr val="00755C"/>
                </a:solidFill>
                <a:latin typeface="Arial"/>
                <a:cs typeface="Arial"/>
              </a:rPr>
              <a:t>700 </a:t>
            </a:r>
            <a:r>
              <a:rPr lang="en-NZ" sz="2000" dirty="0">
                <a:solidFill>
                  <a:srgbClr val="00755C"/>
                </a:solidFill>
                <a:latin typeface="Arial"/>
                <a:cs typeface="Arial"/>
              </a:rPr>
              <a:t>ha </a:t>
            </a:r>
            <a:r>
              <a:rPr lang="en-NZ" sz="2000" dirty="0" smtClean="0">
                <a:solidFill>
                  <a:srgbClr val="00755C"/>
                </a:solidFill>
                <a:latin typeface="Arial"/>
                <a:cs typeface="Arial"/>
              </a:rPr>
              <a:t>irrigable </a:t>
            </a:r>
            <a:r>
              <a:rPr lang="en-NZ" sz="2000" dirty="0">
                <a:solidFill>
                  <a:srgbClr val="00755C"/>
                </a:solidFill>
                <a:latin typeface="Arial"/>
                <a:cs typeface="Arial"/>
              </a:rPr>
              <a:t>and </a:t>
            </a:r>
            <a:r>
              <a:rPr lang="en-NZ" sz="2000" dirty="0" smtClean="0">
                <a:solidFill>
                  <a:srgbClr val="00755C"/>
                </a:solidFill>
                <a:latin typeface="Arial"/>
                <a:cs typeface="Arial"/>
              </a:rPr>
              <a:t>≈ 300ha </a:t>
            </a:r>
            <a:r>
              <a:rPr lang="en-NZ" sz="2000" dirty="0">
                <a:solidFill>
                  <a:srgbClr val="00755C"/>
                </a:solidFill>
                <a:latin typeface="Arial"/>
                <a:cs typeface="Arial"/>
              </a:rPr>
              <a:t>currently </a:t>
            </a:r>
            <a:r>
              <a:rPr lang="en-NZ" sz="2000" dirty="0" smtClean="0">
                <a:solidFill>
                  <a:srgbClr val="00755C"/>
                </a:solidFill>
                <a:latin typeface="Arial"/>
                <a:cs typeface="Arial"/>
              </a:rPr>
              <a:t>irrigated, future 500 ha spray irrigated via pressurised piped supply.</a:t>
            </a:r>
          </a:p>
          <a:p>
            <a:pPr marL="800100" lvl="1" indent="-342900">
              <a:spcAft>
                <a:spcPts val="1200"/>
              </a:spcAft>
              <a:buFont typeface="Arial" panose="020B0604020202020204" pitchFamily="34" charset="0"/>
              <a:buChar char="•"/>
            </a:pPr>
            <a:r>
              <a:rPr lang="en-NZ" sz="2000" dirty="0" smtClean="0">
                <a:solidFill>
                  <a:srgbClr val="00755C"/>
                </a:solidFill>
                <a:latin typeface="Arial"/>
                <a:cs typeface="Arial"/>
              </a:rPr>
              <a:t>Alexandra Orchards and lifestyle blocks </a:t>
            </a:r>
            <a:r>
              <a:rPr lang="en-NZ" sz="2000" dirty="0" err="1" smtClean="0">
                <a:solidFill>
                  <a:srgbClr val="00755C"/>
                </a:solidFill>
                <a:latin typeface="Arial"/>
                <a:cs typeface="Arial"/>
              </a:rPr>
              <a:t>etc</a:t>
            </a:r>
            <a:r>
              <a:rPr lang="en-NZ" sz="2000" dirty="0" smtClean="0">
                <a:solidFill>
                  <a:srgbClr val="00755C"/>
                </a:solidFill>
                <a:latin typeface="Arial"/>
                <a:cs typeface="Arial"/>
              </a:rPr>
              <a:t> </a:t>
            </a:r>
            <a:r>
              <a:rPr lang="en-NZ" sz="2000" dirty="0">
                <a:solidFill>
                  <a:srgbClr val="00755C"/>
                </a:solidFill>
                <a:latin typeface="Arial"/>
                <a:cs typeface="Arial"/>
              </a:rPr>
              <a:t>≈ </a:t>
            </a:r>
            <a:r>
              <a:rPr lang="en-NZ" sz="2000" dirty="0" smtClean="0">
                <a:solidFill>
                  <a:srgbClr val="00755C"/>
                </a:solidFill>
                <a:latin typeface="Arial"/>
                <a:cs typeface="Arial"/>
              </a:rPr>
              <a:t>400 </a:t>
            </a:r>
            <a:r>
              <a:rPr lang="en-NZ" sz="2000" dirty="0">
                <a:solidFill>
                  <a:srgbClr val="00755C"/>
                </a:solidFill>
                <a:latin typeface="Arial"/>
                <a:cs typeface="Arial"/>
              </a:rPr>
              <a:t>ha </a:t>
            </a:r>
            <a:r>
              <a:rPr lang="en-NZ" sz="2000" dirty="0" smtClean="0">
                <a:solidFill>
                  <a:srgbClr val="00755C"/>
                </a:solidFill>
                <a:latin typeface="Arial"/>
                <a:cs typeface="Arial"/>
              </a:rPr>
              <a:t>irrigated many with buffer storage ponds, significant expansion not expected.</a:t>
            </a:r>
          </a:p>
          <a:p>
            <a:pPr marL="800100" lvl="1" indent="-342900">
              <a:spcAft>
                <a:spcPts val="1200"/>
              </a:spcAft>
              <a:buFont typeface="Arial" panose="020B0604020202020204" pitchFamily="34" charset="0"/>
              <a:buChar char="•"/>
            </a:pPr>
            <a:r>
              <a:rPr lang="en-NZ" sz="2000" dirty="0" smtClean="0">
                <a:solidFill>
                  <a:srgbClr val="00755C"/>
                </a:solidFill>
                <a:latin typeface="Arial"/>
                <a:cs typeface="Arial"/>
              </a:rPr>
              <a:t>McArthur Ridge </a:t>
            </a:r>
            <a:r>
              <a:rPr lang="en-NZ" sz="2000" dirty="0">
                <a:solidFill>
                  <a:srgbClr val="00755C"/>
                </a:solidFill>
                <a:latin typeface="Arial"/>
                <a:cs typeface="Arial"/>
              </a:rPr>
              <a:t>≈ </a:t>
            </a:r>
            <a:r>
              <a:rPr lang="en-NZ" sz="2000" dirty="0" smtClean="0">
                <a:solidFill>
                  <a:srgbClr val="00755C"/>
                </a:solidFill>
                <a:latin typeface="Arial"/>
                <a:cs typeface="Arial"/>
              </a:rPr>
              <a:t>200 </a:t>
            </a:r>
            <a:r>
              <a:rPr lang="en-NZ" sz="2000" dirty="0">
                <a:solidFill>
                  <a:srgbClr val="00755C"/>
                </a:solidFill>
                <a:latin typeface="Arial"/>
                <a:cs typeface="Arial"/>
              </a:rPr>
              <a:t>ha </a:t>
            </a:r>
            <a:r>
              <a:rPr lang="en-NZ" sz="2000" dirty="0" smtClean="0">
                <a:solidFill>
                  <a:srgbClr val="00755C"/>
                </a:solidFill>
                <a:latin typeface="Arial"/>
                <a:cs typeface="Arial"/>
              </a:rPr>
              <a:t>irrigated for viticulture (pumped from main race) significant </a:t>
            </a:r>
            <a:r>
              <a:rPr lang="en-NZ" sz="2000" dirty="0">
                <a:solidFill>
                  <a:srgbClr val="00755C"/>
                </a:solidFill>
                <a:latin typeface="Arial"/>
                <a:cs typeface="Arial"/>
              </a:rPr>
              <a:t>expansion not expected.</a:t>
            </a:r>
            <a:r>
              <a:rPr lang="en-NZ" sz="2000" dirty="0" smtClean="0">
                <a:solidFill>
                  <a:srgbClr val="00755C"/>
                </a:solidFill>
                <a:latin typeface="Arial"/>
                <a:cs typeface="Arial"/>
              </a:rPr>
              <a:t>  </a:t>
            </a:r>
          </a:p>
          <a:p>
            <a:pPr marL="800100" lvl="1" indent="-342900">
              <a:spcAft>
                <a:spcPts val="1200"/>
              </a:spcAft>
              <a:buFont typeface="Arial" panose="020B0604020202020204" pitchFamily="34" charset="0"/>
              <a:buChar char="•"/>
            </a:pPr>
            <a:r>
              <a:rPr lang="en-NZ" sz="2000" dirty="0" smtClean="0">
                <a:solidFill>
                  <a:srgbClr val="00755C"/>
                </a:solidFill>
                <a:latin typeface="Arial"/>
                <a:cs typeface="Arial"/>
              </a:rPr>
              <a:t>Larger properties north of Springvale, </a:t>
            </a:r>
            <a:r>
              <a:rPr lang="en-NZ" sz="2000" dirty="0">
                <a:solidFill>
                  <a:srgbClr val="00755C"/>
                </a:solidFill>
                <a:latin typeface="Arial"/>
                <a:cs typeface="Arial"/>
              </a:rPr>
              <a:t>≈ </a:t>
            </a:r>
            <a:r>
              <a:rPr lang="en-NZ" sz="2000" dirty="0" smtClean="0">
                <a:solidFill>
                  <a:srgbClr val="00755C"/>
                </a:solidFill>
                <a:latin typeface="Arial"/>
                <a:cs typeface="Arial"/>
              </a:rPr>
              <a:t>1,300 ha </a:t>
            </a:r>
            <a:r>
              <a:rPr lang="en-NZ" sz="2000" dirty="0">
                <a:solidFill>
                  <a:srgbClr val="00755C"/>
                </a:solidFill>
                <a:latin typeface="Arial"/>
                <a:cs typeface="Arial"/>
              </a:rPr>
              <a:t>currently irrigated, ≈ </a:t>
            </a:r>
            <a:r>
              <a:rPr lang="en-NZ" sz="2000" dirty="0" smtClean="0">
                <a:solidFill>
                  <a:srgbClr val="00755C"/>
                </a:solidFill>
                <a:latin typeface="Arial"/>
                <a:cs typeface="Arial"/>
              </a:rPr>
              <a:t>800 ha &gt; 40 m below main race. Future 2,100 </a:t>
            </a:r>
            <a:r>
              <a:rPr lang="en-NZ" sz="2000" dirty="0">
                <a:solidFill>
                  <a:srgbClr val="00755C"/>
                </a:solidFill>
                <a:latin typeface="Arial"/>
                <a:cs typeface="Arial"/>
              </a:rPr>
              <a:t>ha spray irrigated.</a:t>
            </a:r>
            <a:r>
              <a:rPr lang="en-NZ" sz="2000" dirty="0" smtClean="0">
                <a:solidFill>
                  <a:srgbClr val="00755C"/>
                </a:solidFill>
                <a:latin typeface="Arial"/>
                <a:cs typeface="Arial"/>
              </a:rPr>
              <a:t> </a:t>
            </a:r>
          </a:p>
          <a:p>
            <a:pPr marL="342900" indent="-342900">
              <a:spcAft>
                <a:spcPts val="1200"/>
              </a:spcAft>
              <a:buFont typeface="Arial" panose="020B0604020202020204" pitchFamily="34" charset="0"/>
              <a:buChar char="•"/>
            </a:pPr>
            <a:r>
              <a:rPr lang="en-NZ" dirty="0">
                <a:solidFill>
                  <a:srgbClr val="00755C"/>
                </a:solidFill>
              </a:rPr>
              <a:t>An indicative piped Secondary Distribution Network </a:t>
            </a:r>
            <a:r>
              <a:rPr lang="en-NZ" dirty="0" smtClean="0">
                <a:solidFill>
                  <a:srgbClr val="00755C"/>
                </a:solidFill>
              </a:rPr>
              <a:t>developed to supply piped </a:t>
            </a:r>
            <a:r>
              <a:rPr lang="en-NZ" dirty="0">
                <a:solidFill>
                  <a:srgbClr val="00755C"/>
                </a:solidFill>
              </a:rPr>
              <a:t>water to </a:t>
            </a:r>
            <a:r>
              <a:rPr lang="en-NZ" dirty="0" smtClean="0">
                <a:solidFill>
                  <a:srgbClr val="00755C"/>
                </a:solidFill>
              </a:rPr>
              <a:t>Dunstan Flats and the 800 ha &gt;</a:t>
            </a:r>
            <a:r>
              <a:rPr lang="en-NZ" dirty="0">
                <a:solidFill>
                  <a:srgbClr val="00755C"/>
                </a:solidFill>
              </a:rPr>
              <a:t>40 m below the </a:t>
            </a:r>
            <a:r>
              <a:rPr lang="en-NZ" dirty="0" smtClean="0">
                <a:solidFill>
                  <a:srgbClr val="00755C"/>
                </a:solidFill>
              </a:rPr>
              <a:t>MIS Main Race.</a:t>
            </a:r>
            <a:endParaRPr lang="en-NZ" sz="2000" dirty="0">
              <a:solidFill>
                <a:srgbClr val="00755C"/>
              </a:solidFill>
              <a:latin typeface="Arial"/>
              <a:cs typeface="Arial"/>
            </a:endParaRPr>
          </a:p>
        </p:txBody>
      </p:sp>
    </p:spTree>
    <p:extLst>
      <p:ext uri="{BB962C8B-B14F-4D97-AF65-F5344CB8AC3E}">
        <p14:creationId xmlns:p14="http://schemas.microsoft.com/office/powerpoint/2010/main" val="22204052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Lower </a:t>
            </a:r>
            <a:r>
              <a:rPr lang="en-NZ" sz="3200" dirty="0" err="1"/>
              <a:t>Manuherikia</a:t>
            </a:r>
            <a:endParaRPr lang="en-NZ" dirty="0"/>
          </a:p>
        </p:txBody>
      </p:sp>
      <p:sp>
        <p:nvSpPr>
          <p:cNvPr id="3" name="Rectangle 2"/>
          <p:cNvSpPr/>
          <p:nvPr/>
        </p:nvSpPr>
        <p:spPr>
          <a:xfrm>
            <a:off x="107504" y="980728"/>
            <a:ext cx="9036496" cy="4647426"/>
          </a:xfrm>
          <a:prstGeom prst="rect">
            <a:avLst/>
          </a:prstGeom>
        </p:spPr>
        <p:txBody>
          <a:bodyPr wrap="square">
            <a:spAutoFit/>
          </a:bodyPr>
          <a:lstStyle/>
          <a:p>
            <a:pPr marL="342900" indent="-342900">
              <a:spcAft>
                <a:spcPts val="1200"/>
              </a:spcAft>
              <a:buFont typeface="Arial" panose="020B0604020202020204" pitchFamily="34" charset="0"/>
              <a:buChar char="•"/>
            </a:pPr>
            <a:r>
              <a:rPr lang="en-NZ" dirty="0" smtClean="0">
                <a:solidFill>
                  <a:srgbClr val="00755C"/>
                </a:solidFill>
              </a:rPr>
              <a:t>Galloway command area </a:t>
            </a:r>
            <a:r>
              <a:rPr lang="en-NZ" dirty="0" smtClean="0">
                <a:solidFill>
                  <a:srgbClr val="00755C"/>
                </a:solidFill>
                <a:latin typeface="Arial"/>
                <a:cs typeface="Arial"/>
              </a:rPr>
              <a:t>≈ 8</a:t>
            </a:r>
            <a:r>
              <a:rPr lang="en-NZ" dirty="0" smtClean="0">
                <a:solidFill>
                  <a:srgbClr val="00755C"/>
                </a:solidFill>
              </a:rPr>
              <a:t>00 ha. </a:t>
            </a:r>
          </a:p>
          <a:p>
            <a:pPr marL="800100" lvl="1" indent="-342900">
              <a:spcAft>
                <a:spcPts val="1200"/>
              </a:spcAft>
              <a:buFont typeface="Arial" panose="020B0604020202020204" pitchFamily="34" charset="0"/>
              <a:buChar char="•"/>
            </a:pPr>
            <a:r>
              <a:rPr lang="en-NZ" sz="2000" dirty="0" smtClean="0">
                <a:solidFill>
                  <a:srgbClr val="00755C"/>
                </a:solidFill>
                <a:latin typeface="Arial"/>
                <a:cs typeface="Arial"/>
              </a:rPr>
              <a:t>≈ 950 ha irrigable below current upper race plus additional irrigable area above upper race. </a:t>
            </a:r>
          </a:p>
          <a:p>
            <a:pPr marL="800100" lvl="1" indent="-342900">
              <a:spcAft>
                <a:spcPts val="1200"/>
              </a:spcAft>
              <a:buFont typeface="Arial" panose="020B0604020202020204" pitchFamily="34" charset="0"/>
              <a:buChar char="•"/>
            </a:pPr>
            <a:r>
              <a:rPr lang="en-NZ" sz="2000" dirty="0" smtClean="0">
                <a:solidFill>
                  <a:srgbClr val="00755C"/>
                </a:solidFill>
                <a:latin typeface="Arial"/>
                <a:cs typeface="Arial"/>
              </a:rPr>
              <a:t>≈ 520 ha currently irrigated (≈ 70 irrigators), </a:t>
            </a:r>
          </a:p>
          <a:p>
            <a:pPr marL="800100" lvl="1" indent="-342900">
              <a:spcAft>
                <a:spcPts val="1200"/>
              </a:spcAft>
              <a:buFont typeface="Arial" panose="020B0604020202020204" pitchFamily="34" charset="0"/>
              <a:buChar char="•"/>
            </a:pPr>
            <a:r>
              <a:rPr lang="en-NZ" sz="2000" dirty="0" smtClean="0">
                <a:solidFill>
                  <a:srgbClr val="00755C"/>
                </a:solidFill>
                <a:latin typeface="Arial"/>
                <a:cs typeface="Arial"/>
              </a:rPr>
              <a:t>Significant </a:t>
            </a:r>
            <a:r>
              <a:rPr lang="en-NZ" sz="2000" dirty="0">
                <a:solidFill>
                  <a:srgbClr val="00755C"/>
                </a:solidFill>
                <a:latin typeface="Arial"/>
                <a:cs typeface="Arial"/>
              </a:rPr>
              <a:t>expansion not expected</a:t>
            </a:r>
            <a:r>
              <a:rPr lang="en-NZ" sz="2000" dirty="0" smtClean="0">
                <a:solidFill>
                  <a:srgbClr val="00755C"/>
                </a:solidFill>
                <a:latin typeface="Arial"/>
                <a:cs typeface="Arial"/>
              </a:rPr>
              <a:t>. Future 550 ha spray irrigated.</a:t>
            </a:r>
          </a:p>
          <a:p>
            <a:pPr marL="800100" lvl="1" indent="-342900">
              <a:spcAft>
                <a:spcPts val="2400"/>
              </a:spcAft>
              <a:buFont typeface="Arial" panose="020B0604020202020204" pitchFamily="34" charset="0"/>
              <a:buChar char="•"/>
            </a:pPr>
            <a:r>
              <a:rPr lang="en-NZ" sz="2000" dirty="0" smtClean="0">
                <a:solidFill>
                  <a:srgbClr val="00755C"/>
                </a:solidFill>
                <a:latin typeface="Arial"/>
                <a:cs typeface="Arial"/>
              </a:rPr>
              <a:t>Currently three water sources - if all spray could potentially be supplied from either Lower </a:t>
            </a:r>
            <a:r>
              <a:rPr lang="en-NZ" sz="2000" dirty="0" err="1" smtClean="0">
                <a:solidFill>
                  <a:srgbClr val="00755C"/>
                </a:solidFill>
                <a:latin typeface="Arial"/>
                <a:cs typeface="Arial"/>
              </a:rPr>
              <a:t>Manuherikia</a:t>
            </a:r>
            <a:r>
              <a:rPr lang="en-NZ" sz="2000" dirty="0" smtClean="0">
                <a:solidFill>
                  <a:srgbClr val="00755C"/>
                </a:solidFill>
                <a:latin typeface="Arial"/>
                <a:cs typeface="Arial"/>
              </a:rPr>
              <a:t> or Lower Manor (particularly if Hopes Creek Dam goes ahead)</a:t>
            </a:r>
          </a:p>
          <a:p>
            <a:pPr marL="342900" indent="-342900">
              <a:spcAft>
                <a:spcPts val="1200"/>
              </a:spcAft>
              <a:buFont typeface="Arial" panose="020B0604020202020204" pitchFamily="34" charset="0"/>
              <a:buChar char="•"/>
            </a:pPr>
            <a:r>
              <a:rPr lang="en-NZ" dirty="0" smtClean="0">
                <a:solidFill>
                  <a:srgbClr val="00755C"/>
                </a:solidFill>
              </a:rPr>
              <a:t>An </a:t>
            </a:r>
            <a:r>
              <a:rPr lang="en-NZ" dirty="0">
                <a:solidFill>
                  <a:srgbClr val="00755C"/>
                </a:solidFill>
              </a:rPr>
              <a:t>indicative </a:t>
            </a:r>
            <a:r>
              <a:rPr lang="en-NZ" dirty="0" smtClean="0">
                <a:solidFill>
                  <a:srgbClr val="00755C"/>
                </a:solidFill>
              </a:rPr>
              <a:t>Piped Distribution </a:t>
            </a:r>
            <a:r>
              <a:rPr lang="en-NZ" dirty="0">
                <a:solidFill>
                  <a:srgbClr val="00755C"/>
                </a:solidFill>
              </a:rPr>
              <a:t>Network has been </a:t>
            </a:r>
            <a:r>
              <a:rPr lang="en-NZ" dirty="0" smtClean="0">
                <a:solidFill>
                  <a:srgbClr val="00755C"/>
                </a:solidFill>
              </a:rPr>
              <a:t>developed to supply pressurised water to areas below the current upper race. </a:t>
            </a:r>
            <a:endParaRPr lang="en-NZ" dirty="0">
              <a:solidFill>
                <a:srgbClr val="00755C"/>
              </a:solidFill>
            </a:endParaRPr>
          </a:p>
        </p:txBody>
      </p:sp>
    </p:spTree>
    <p:extLst>
      <p:ext uri="{BB962C8B-B14F-4D97-AF65-F5344CB8AC3E}">
        <p14:creationId xmlns:p14="http://schemas.microsoft.com/office/powerpoint/2010/main" val="28263909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Irrigable Area</a:t>
            </a:r>
            <a:endParaRPr lang="en-NZ" dirty="0"/>
          </a:p>
        </p:txBody>
      </p:sp>
      <p:sp>
        <p:nvSpPr>
          <p:cNvPr id="3" name="Rectangle 2"/>
          <p:cNvSpPr/>
          <p:nvPr/>
        </p:nvSpPr>
        <p:spPr>
          <a:xfrm>
            <a:off x="236712" y="1268760"/>
            <a:ext cx="8655768" cy="3770263"/>
          </a:xfrm>
          <a:prstGeom prst="rect">
            <a:avLst/>
          </a:prstGeom>
        </p:spPr>
        <p:txBody>
          <a:bodyPr wrap="square">
            <a:spAutoFit/>
          </a:bodyPr>
          <a:lstStyle/>
          <a:p>
            <a:pPr marL="342900" indent="-342900">
              <a:spcAft>
                <a:spcPts val="2400"/>
              </a:spcAft>
              <a:buFont typeface="Arial" panose="020B0604020202020204" pitchFamily="34" charset="0"/>
              <a:buChar char="•"/>
            </a:pPr>
            <a:r>
              <a:rPr lang="en-NZ" dirty="0" smtClean="0">
                <a:solidFill>
                  <a:srgbClr val="00755C"/>
                </a:solidFill>
              </a:rPr>
              <a:t>Irrigable area refined from </a:t>
            </a:r>
            <a:r>
              <a:rPr lang="en-NZ" dirty="0" err="1" smtClean="0">
                <a:solidFill>
                  <a:srgbClr val="00755C"/>
                </a:solidFill>
              </a:rPr>
              <a:t>Aqualinc</a:t>
            </a:r>
            <a:r>
              <a:rPr lang="en-NZ" dirty="0" smtClean="0">
                <a:solidFill>
                  <a:srgbClr val="00755C"/>
                </a:solidFill>
              </a:rPr>
              <a:t> Stage 1 using aerial photos.  Riparian and urban areas removed. The area above the MIS main race (i.e. Dairy Flat Scheme), and the </a:t>
            </a:r>
            <a:r>
              <a:rPr lang="en-NZ" dirty="0" err="1" smtClean="0">
                <a:solidFill>
                  <a:srgbClr val="00755C"/>
                </a:solidFill>
              </a:rPr>
              <a:t>comand</a:t>
            </a:r>
            <a:r>
              <a:rPr lang="en-NZ" dirty="0" smtClean="0">
                <a:solidFill>
                  <a:srgbClr val="00755C"/>
                </a:solidFill>
              </a:rPr>
              <a:t> areas of the </a:t>
            </a:r>
            <a:r>
              <a:rPr lang="en-NZ" dirty="0" err="1" smtClean="0">
                <a:solidFill>
                  <a:srgbClr val="00755C"/>
                </a:solidFill>
              </a:rPr>
              <a:t>Hawkdun-Idaburn</a:t>
            </a:r>
            <a:r>
              <a:rPr lang="en-NZ" dirty="0" smtClean="0">
                <a:solidFill>
                  <a:srgbClr val="00755C"/>
                </a:solidFill>
              </a:rPr>
              <a:t> Irrigation Scheme </a:t>
            </a:r>
            <a:r>
              <a:rPr lang="en-NZ" dirty="0">
                <a:solidFill>
                  <a:srgbClr val="00755C"/>
                </a:solidFill>
              </a:rPr>
              <a:t>and Ida </a:t>
            </a:r>
            <a:r>
              <a:rPr lang="en-NZ" dirty="0" smtClean="0">
                <a:solidFill>
                  <a:srgbClr val="00755C"/>
                </a:solidFill>
              </a:rPr>
              <a:t>Valley Irrigation Scheme not considered.  </a:t>
            </a:r>
          </a:p>
          <a:p>
            <a:pPr marL="342900" indent="-342900">
              <a:spcAft>
                <a:spcPts val="600"/>
              </a:spcAft>
              <a:buFont typeface="Arial" panose="020B0604020202020204" pitchFamily="34" charset="0"/>
              <a:buChar char="•"/>
            </a:pPr>
            <a:r>
              <a:rPr lang="en-NZ" dirty="0" smtClean="0">
                <a:solidFill>
                  <a:srgbClr val="00755C"/>
                </a:solidFill>
              </a:rPr>
              <a:t>Total irrigable land </a:t>
            </a:r>
            <a:r>
              <a:rPr lang="en-NZ" dirty="0" smtClean="0">
                <a:solidFill>
                  <a:srgbClr val="00755C"/>
                </a:solidFill>
                <a:latin typeface="Arial"/>
                <a:cs typeface="Arial"/>
              </a:rPr>
              <a:t>≈ </a:t>
            </a:r>
            <a:r>
              <a:rPr lang="en-NZ" dirty="0" smtClean="0">
                <a:solidFill>
                  <a:srgbClr val="00755C"/>
                </a:solidFill>
              </a:rPr>
              <a:t>36,150 ha.</a:t>
            </a:r>
          </a:p>
          <a:p>
            <a:pPr marL="800100" lvl="1" indent="-342900">
              <a:spcAft>
                <a:spcPts val="600"/>
              </a:spcAft>
              <a:buFont typeface="Arial" panose="020B0604020202020204" pitchFamily="34" charset="0"/>
              <a:buChar char="•"/>
            </a:pPr>
            <a:r>
              <a:rPr lang="en-NZ" sz="2000" dirty="0">
                <a:solidFill>
                  <a:srgbClr val="00755C"/>
                </a:solidFill>
                <a:latin typeface="Arial"/>
                <a:cs typeface="Arial"/>
              </a:rPr>
              <a:t>≈ </a:t>
            </a:r>
            <a:r>
              <a:rPr lang="en-NZ" sz="2000" dirty="0" smtClean="0">
                <a:solidFill>
                  <a:srgbClr val="00755C"/>
                </a:solidFill>
              </a:rPr>
              <a:t>29,500 ha above </a:t>
            </a:r>
            <a:r>
              <a:rPr lang="en-NZ" sz="2000" dirty="0" err="1" smtClean="0">
                <a:solidFill>
                  <a:srgbClr val="00755C"/>
                </a:solidFill>
              </a:rPr>
              <a:t>Ophir</a:t>
            </a:r>
            <a:r>
              <a:rPr lang="en-NZ" sz="2000" dirty="0" smtClean="0">
                <a:solidFill>
                  <a:srgbClr val="00755C"/>
                </a:solidFill>
              </a:rPr>
              <a:t> </a:t>
            </a:r>
          </a:p>
          <a:p>
            <a:pPr marL="800100" lvl="1" indent="-342900">
              <a:spcAft>
                <a:spcPts val="600"/>
              </a:spcAft>
              <a:buFont typeface="Arial" panose="020B0604020202020204" pitchFamily="34" charset="0"/>
              <a:buChar char="•"/>
            </a:pPr>
            <a:r>
              <a:rPr lang="en-NZ" sz="2000" dirty="0">
                <a:solidFill>
                  <a:srgbClr val="00755C"/>
                </a:solidFill>
                <a:latin typeface="Arial"/>
                <a:cs typeface="Arial"/>
              </a:rPr>
              <a:t>≈ </a:t>
            </a:r>
            <a:r>
              <a:rPr lang="en-NZ" sz="2000" dirty="0" smtClean="0">
                <a:solidFill>
                  <a:srgbClr val="00755C"/>
                </a:solidFill>
                <a:latin typeface="Arial"/>
                <a:cs typeface="Arial"/>
              </a:rPr>
              <a:t>5,000 </a:t>
            </a:r>
            <a:r>
              <a:rPr lang="en-NZ" sz="2000" dirty="0" smtClean="0">
                <a:solidFill>
                  <a:srgbClr val="00755C"/>
                </a:solidFill>
              </a:rPr>
              <a:t>ha below </a:t>
            </a:r>
            <a:r>
              <a:rPr lang="en-NZ" sz="2000" dirty="0" err="1" smtClean="0">
                <a:solidFill>
                  <a:srgbClr val="00755C"/>
                </a:solidFill>
              </a:rPr>
              <a:t>Ophir</a:t>
            </a:r>
            <a:r>
              <a:rPr lang="en-NZ" sz="2000" dirty="0" smtClean="0">
                <a:solidFill>
                  <a:srgbClr val="00755C"/>
                </a:solidFill>
              </a:rPr>
              <a:t> (Galloway and MIS)</a:t>
            </a:r>
            <a:endParaRPr lang="en-NZ" sz="2000" dirty="0">
              <a:solidFill>
                <a:srgbClr val="00755C"/>
              </a:solidFill>
            </a:endParaRPr>
          </a:p>
          <a:p>
            <a:pPr marL="800100" lvl="1" indent="-342900">
              <a:spcAft>
                <a:spcPts val="600"/>
              </a:spcAft>
              <a:buFont typeface="Arial" panose="020B0604020202020204" pitchFamily="34" charset="0"/>
              <a:buChar char="•"/>
            </a:pPr>
            <a:r>
              <a:rPr lang="en-NZ" sz="2000" dirty="0">
                <a:solidFill>
                  <a:srgbClr val="00755C"/>
                </a:solidFill>
                <a:latin typeface="Arial"/>
                <a:cs typeface="Arial"/>
              </a:rPr>
              <a:t>≈ </a:t>
            </a:r>
            <a:r>
              <a:rPr lang="en-NZ" sz="2000" dirty="0" smtClean="0">
                <a:solidFill>
                  <a:srgbClr val="00755C"/>
                </a:solidFill>
                <a:latin typeface="Arial"/>
                <a:cs typeface="Arial"/>
              </a:rPr>
              <a:t>1,650 </a:t>
            </a:r>
            <a:r>
              <a:rPr lang="en-NZ" sz="2000" dirty="0" err="1" smtClean="0">
                <a:solidFill>
                  <a:srgbClr val="00755C"/>
                </a:solidFill>
              </a:rPr>
              <a:t>Matakanui</a:t>
            </a:r>
            <a:r>
              <a:rPr lang="en-NZ" sz="2000" dirty="0" smtClean="0">
                <a:solidFill>
                  <a:srgbClr val="00755C"/>
                </a:solidFill>
              </a:rPr>
              <a:t> Extension.</a:t>
            </a:r>
          </a:p>
        </p:txBody>
      </p:sp>
    </p:spTree>
    <p:extLst>
      <p:ext uri="{BB962C8B-B14F-4D97-AF65-F5344CB8AC3E}">
        <p14:creationId xmlns:p14="http://schemas.microsoft.com/office/powerpoint/2010/main" val="25616349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High Race Alignment</a:t>
            </a:r>
            <a:endParaRPr lang="en-NZ"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1" r="1154"/>
          <a:stretch/>
        </p:blipFill>
        <p:spPr bwMode="auto">
          <a:xfrm>
            <a:off x="35496" y="207233"/>
            <a:ext cx="8980488" cy="646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09634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Hydrological Model Scenarios</a:t>
            </a:r>
            <a:endParaRPr lang="en-NZ" dirty="0"/>
          </a:p>
        </p:txBody>
      </p:sp>
      <p:sp>
        <p:nvSpPr>
          <p:cNvPr id="3" name="Rectangle 2"/>
          <p:cNvSpPr/>
          <p:nvPr/>
        </p:nvSpPr>
        <p:spPr>
          <a:xfrm>
            <a:off x="236712" y="1052736"/>
            <a:ext cx="8295728" cy="4832092"/>
          </a:xfrm>
          <a:prstGeom prst="rect">
            <a:avLst/>
          </a:prstGeom>
        </p:spPr>
        <p:txBody>
          <a:bodyPr wrap="square">
            <a:spAutoFit/>
          </a:bodyPr>
          <a:lstStyle/>
          <a:p>
            <a:pPr>
              <a:spcAft>
                <a:spcPts val="2400"/>
              </a:spcAft>
            </a:pPr>
            <a:r>
              <a:rPr lang="en-NZ" dirty="0" smtClean="0">
                <a:solidFill>
                  <a:srgbClr val="00755C"/>
                </a:solidFill>
              </a:rPr>
              <a:t>Two </a:t>
            </a:r>
            <a:r>
              <a:rPr lang="en-NZ" dirty="0">
                <a:solidFill>
                  <a:srgbClr val="00755C"/>
                </a:solidFill>
              </a:rPr>
              <a:t>initial </a:t>
            </a:r>
            <a:r>
              <a:rPr lang="en-NZ" dirty="0" smtClean="0">
                <a:solidFill>
                  <a:srgbClr val="00755C"/>
                </a:solidFill>
              </a:rPr>
              <a:t>model scenarios are </a:t>
            </a:r>
            <a:r>
              <a:rPr lang="en-NZ" dirty="0">
                <a:solidFill>
                  <a:srgbClr val="00755C"/>
                </a:solidFill>
              </a:rPr>
              <a:t>proposed </a:t>
            </a:r>
            <a:r>
              <a:rPr lang="en-NZ" dirty="0" smtClean="0">
                <a:solidFill>
                  <a:srgbClr val="00755C"/>
                </a:solidFill>
              </a:rPr>
              <a:t>to envelop </a:t>
            </a:r>
            <a:r>
              <a:rPr lang="en-NZ" dirty="0">
                <a:solidFill>
                  <a:srgbClr val="00755C"/>
                </a:solidFill>
              </a:rPr>
              <a:t>the likely optimum flow regime.  </a:t>
            </a:r>
          </a:p>
          <a:p>
            <a:pPr marL="457200" indent="-457200">
              <a:spcAft>
                <a:spcPts val="2400"/>
              </a:spcAft>
              <a:buFont typeface="+mj-lt"/>
              <a:buAutoNum type="arabicPeriod"/>
            </a:pPr>
            <a:r>
              <a:rPr lang="en-NZ" sz="2000" b="1" dirty="0" smtClean="0">
                <a:solidFill>
                  <a:srgbClr val="00755C"/>
                </a:solidFill>
              </a:rPr>
              <a:t>Current </a:t>
            </a:r>
            <a:r>
              <a:rPr lang="en-NZ" sz="2000" b="1" dirty="0">
                <a:solidFill>
                  <a:srgbClr val="00755C"/>
                </a:solidFill>
              </a:rPr>
              <a:t>regime </a:t>
            </a:r>
            <a:r>
              <a:rPr lang="en-NZ" sz="2000" dirty="0">
                <a:solidFill>
                  <a:srgbClr val="00755C"/>
                </a:solidFill>
              </a:rPr>
              <a:t>– based on existing minimum flows and current allocation </a:t>
            </a:r>
            <a:r>
              <a:rPr lang="en-NZ" sz="2000" dirty="0" smtClean="0">
                <a:solidFill>
                  <a:srgbClr val="00755C"/>
                </a:solidFill>
              </a:rPr>
              <a:t>levels.  Will maximise </a:t>
            </a:r>
            <a:r>
              <a:rPr lang="en-NZ" sz="2000" dirty="0">
                <a:solidFill>
                  <a:srgbClr val="00755C"/>
                </a:solidFill>
              </a:rPr>
              <a:t>abstraction and the potentially irrigable area. </a:t>
            </a:r>
          </a:p>
          <a:p>
            <a:pPr marL="457200" indent="-457200">
              <a:spcAft>
                <a:spcPts val="2400"/>
              </a:spcAft>
              <a:buFont typeface="+mj-lt"/>
              <a:buAutoNum type="arabicPeriod"/>
            </a:pPr>
            <a:r>
              <a:rPr lang="en-NZ" sz="2000" b="1" dirty="0" smtClean="0">
                <a:solidFill>
                  <a:srgbClr val="00755C"/>
                </a:solidFill>
              </a:rPr>
              <a:t>Proposed </a:t>
            </a:r>
            <a:r>
              <a:rPr lang="en-NZ" sz="2000" b="1" dirty="0">
                <a:solidFill>
                  <a:srgbClr val="00755C"/>
                </a:solidFill>
              </a:rPr>
              <a:t>regime 1 </a:t>
            </a:r>
            <a:r>
              <a:rPr lang="en-NZ" sz="2000" dirty="0" smtClean="0">
                <a:solidFill>
                  <a:srgbClr val="00755C"/>
                </a:solidFill>
              </a:rPr>
              <a:t>– minimum </a:t>
            </a:r>
            <a:r>
              <a:rPr lang="en-NZ" sz="2000" dirty="0">
                <a:solidFill>
                  <a:srgbClr val="00755C"/>
                </a:solidFill>
              </a:rPr>
              <a:t>flows on all major tributaries, </a:t>
            </a:r>
            <a:r>
              <a:rPr lang="en-NZ" sz="2000" dirty="0" smtClean="0">
                <a:solidFill>
                  <a:srgbClr val="00755C"/>
                </a:solidFill>
              </a:rPr>
              <a:t>catchment </a:t>
            </a:r>
            <a:r>
              <a:rPr lang="en-NZ" sz="2000" dirty="0">
                <a:solidFill>
                  <a:srgbClr val="00755C"/>
                </a:solidFill>
              </a:rPr>
              <a:t>primary allocation </a:t>
            </a:r>
            <a:r>
              <a:rPr lang="en-NZ" sz="2000" dirty="0" smtClean="0">
                <a:solidFill>
                  <a:srgbClr val="00755C"/>
                </a:solidFill>
              </a:rPr>
              <a:t>of </a:t>
            </a:r>
            <a:r>
              <a:rPr lang="en-NZ" sz="2000" dirty="0">
                <a:solidFill>
                  <a:srgbClr val="00755C"/>
                </a:solidFill>
              </a:rPr>
              <a:t>3,200 L/s as per ORC Water Plan, </a:t>
            </a:r>
            <a:r>
              <a:rPr lang="en-NZ" sz="2000" dirty="0" smtClean="0">
                <a:solidFill>
                  <a:srgbClr val="00755C"/>
                </a:solidFill>
              </a:rPr>
              <a:t>secondary </a:t>
            </a:r>
            <a:r>
              <a:rPr lang="en-NZ" sz="2000" dirty="0">
                <a:solidFill>
                  <a:srgbClr val="00755C"/>
                </a:solidFill>
              </a:rPr>
              <a:t>allocation </a:t>
            </a:r>
            <a:r>
              <a:rPr lang="en-NZ" sz="2000" dirty="0" smtClean="0">
                <a:solidFill>
                  <a:srgbClr val="00755C"/>
                </a:solidFill>
              </a:rPr>
              <a:t>at higher minimum flow to </a:t>
            </a:r>
            <a:r>
              <a:rPr lang="en-NZ" sz="2000" dirty="0">
                <a:solidFill>
                  <a:srgbClr val="00755C"/>
                </a:solidFill>
              </a:rPr>
              <a:t>accommodate </a:t>
            </a:r>
            <a:r>
              <a:rPr lang="en-NZ" sz="2000" dirty="0" smtClean="0">
                <a:solidFill>
                  <a:srgbClr val="00755C"/>
                </a:solidFill>
              </a:rPr>
              <a:t>current </a:t>
            </a:r>
            <a:r>
              <a:rPr lang="en-NZ" sz="2000" dirty="0">
                <a:solidFill>
                  <a:srgbClr val="00755C"/>
                </a:solidFill>
              </a:rPr>
              <a:t>allocation and uses guidance provide in the National Policy Statement for Freshwater Management 2011 and the proposed National Environmental Standard (NES) for ecological flows.  This regime has a more environmental focus and is expected to reduce abstraction and limit the potentially irrigable area</a:t>
            </a:r>
            <a:r>
              <a:rPr lang="en-NZ" sz="2000" dirty="0" smtClean="0">
                <a:solidFill>
                  <a:srgbClr val="00755C"/>
                </a:solidFill>
              </a:rPr>
              <a:t>.</a:t>
            </a:r>
            <a:endParaRPr lang="en-NZ" sz="2000" dirty="0">
              <a:solidFill>
                <a:srgbClr val="00755C"/>
              </a:solidFill>
            </a:endParaRPr>
          </a:p>
        </p:txBody>
      </p:sp>
    </p:spTree>
    <p:extLst>
      <p:ext uri="{BB962C8B-B14F-4D97-AF65-F5344CB8AC3E}">
        <p14:creationId xmlns:p14="http://schemas.microsoft.com/office/powerpoint/2010/main" val="1835419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Hydrological Model Scenarios</a:t>
            </a:r>
            <a:endParaRPr lang="en-NZ" dirty="0"/>
          </a:p>
        </p:txBody>
      </p:sp>
      <p:sp>
        <p:nvSpPr>
          <p:cNvPr id="3" name="Rectangle 2"/>
          <p:cNvSpPr/>
          <p:nvPr/>
        </p:nvSpPr>
        <p:spPr>
          <a:xfrm>
            <a:off x="236712" y="1052736"/>
            <a:ext cx="8655768" cy="1200329"/>
          </a:xfrm>
          <a:prstGeom prst="rect">
            <a:avLst/>
          </a:prstGeom>
        </p:spPr>
        <p:txBody>
          <a:bodyPr wrap="square">
            <a:spAutoFit/>
          </a:bodyPr>
          <a:lstStyle/>
          <a:p>
            <a:pPr>
              <a:spcAft>
                <a:spcPts val="0"/>
              </a:spcAft>
            </a:pPr>
            <a:r>
              <a:rPr lang="en-NZ" dirty="0" smtClean="0">
                <a:solidFill>
                  <a:srgbClr val="00755C"/>
                </a:solidFill>
              </a:rPr>
              <a:t>The </a:t>
            </a:r>
            <a:r>
              <a:rPr lang="en-NZ" dirty="0">
                <a:solidFill>
                  <a:srgbClr val="00755C"/>
                </a:solidFill>
              </a:rPr>
              <a:t>current allocation levels used in the proposed regimes are based on our consent review  which has been checked and confirmed by the </a:t>
            </a:r>
            <a:r>
              <a:rPr lang="en-NZ" dirty="0" err="1">
                <a:solidFill>
                  <a:srgbClr val="00755C"/>
                </a:solidFill>
              </a:rPr>
              <a:t>Otago</a:t>
            </a:r>
            <a:r>
              <a:rPr lang="en-NZ" dirty="0">
                <a:solidFill>
                  <a:srgbClr val="00755C"/>
                </a:solidFill>
              </a:rPr>
              <a:t> Regional Council consenting staff. </a:t>
            </a:r>
          </a:p>
        </p:txBody>
      </p:sp>
    </p:spTree>
    <p:extLst>
      <p:ext uri="{BB962C8B-B14F-4D97-AF65-F5344CB8AC3E}">
        <p14:creationId xmlns:p14="http://schemas.microsoft.com/office/powerpoint/2010/main" val="5778345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Hydrological Model Scenarios</a:t>
            </a:r>
            <a:endParaRPr lang="en-NZ" dirty="0"/>
          </a:p>
        </p:txBody>
      </p:sp>
      <p:graphicFrame>
        <p:nvGraphicFramePr>
          <p:cNvPr id="5" name="Table 4"/>
          <p:cNvGraphicFramePr>
            <a:graphicFrameLocks noGrp="1"/>
          </p:cNvGraphicFramePr>
          <p:nvPr>
            <p:extLst>
              <p:ext uri="{D42A27DB-BD31-4B8C-83A1-F6EECF244321}">
                <p14:modId xmlns:p14="http://schemas.microsoft.com/office/powerpoint/2010/main" val="1918016179"/>
              </p:ext>
            </p:extLst>
          </p:nvPr>
        </p:nvGraphicFramePr>
        <p:xfrm>
          <a:off x="179512" y="188640"/>
          <a:ext cx="8784976" cy="5996880"/>
        </p:xfrm>
        <a:graphic>
          <a:graphicData uri="http://schemas.openxmlformats.org/drawingml/2006/table">
            <a:tbl>
              <a:tblPr firstRow="1" firstCol="1" bandRow="1">
                <a:tableStyleId>{5C22544A-7EE6-4342-B048-85BDC9FD1C3A}</a:tableStyleId>
              </a:tblPr>
              <a:tblGrid>
                <a:gridCol w="864096"/>
                <a:gridCol w="864096"/>
                <a:gridCol w="1512168"/>
                <a:gridCol w="1008112"/>
                <a:gridCol w="1080120"/>
                <a:gridCol w="1008112"/>
                <a:gridCol w="2448272"/>
              </a:tblGrid>
              <a:tr h="48609">
                <a:tc rowSpan="2">
                  <a:txBody>
                    <a:bodyPr/>
                    <a:lstStyle/>
                    <a:p>
                      <a:pPr>
                        <a:spcBef>
                          <a:spcPts val="400"/>
                        </a:spcBef>
                        <a:spcAft>
                          <a:spcPts val="400"/>
                        </a:spcAft>
                      </a:pPr>
                      <a:r>
                        <a:rPr lang="en-GB" sz="1000" dirty="0">
                          <a:solidFill>
                            <a:schemeClr val="tx1"/>
                          </a:solidFill>
                          <a:effectLst/>
                          <a:latin typeface="+mj-lt"/>
                        </a:rPr>
                        <a:t>Sub catchment allocation zone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spcBef>
                          <a:spcPts val="400"/>
                        </a:spcBef>
                        <a:spcAft>
                          <a:spcPts val="400"/>
                        </a:spcAft>
                      </a:pPr>
                      <a:r>
                        <a:rPr lang="en-GB" sz="1000" dirty="0">
                          <a:solidFill>
                            <a:schemeClr val="tx1"/>
                          </a:solidFill>
                          <a:effectLst/>
                          <a:latin typeface="+mj-lt"/>
                        </a:rPr>
                        <a:t>Location of minimum flow site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spcBef>
                          <a:spcPts val="400"/>
                        </a:spcBef>
                        <a:spcAft>
                          <a:spcPts val="400"/>
                        </a:spcAft>
                      </a:pPr>
                      <a:r>
                        <a:rPr lang="en-GB" sz="1000" dirty="0">
                          <a:solidFill>
                            <a:schemeClr val="tx1"/>
                          </a:solidFill>
                          <a:effectLst/>
                          <a:latin typeface="+mj-lt"/>
                        </a:rPr>
                        <a:t>Primary Allocation criteria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NZ"/>
                    </a:p>
                  </a:txBody>
                  <a:tcPr/>
                </a:tc>
                <a:tc gridSpan="2">
                  <a:txBody>
                    <a:bodyPr/>
                    <a:lstStyle/>
                    <a:p>
                      <a:pPr>
                        <a:spcBef>
                          <a:spcPts val="400"/>
                        </a:spcBef>
                        <a:spcAft>
                          <a:spcPts val="400"/>
                        </a:spcAft>
                      </a:pPr>
                      <a:r>
                        <a:rPr lang="en-GB" sz="1000" dirty="0">
                          <a:solidFill>
                            <a:schemeClr val="tx1"/>
                          </a:solidFill>
                          <a:effectLst/>
                          <a:latin typeface="+mj-lt"/>
                        </a:rPr>
                        <a:t>Secondary Allocation criteria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NZ"/>
                    </a:p>
                  </a:txBody>
                  <a:tcPr/>
                </a:tc>
                <a:tc rowSpan="2">
                  <a:txBody>
                    <a:bodyPr/>
                    <a:lstStyle/>
                    <a:p>
                      <a:pPr>
                        <a:spcBef>
                          <a:spcPts val="400"/>
                        </a:spcBef>
                        <a:spcAft>
                          <a:spcPts val="400"/>
                        </a:spcAft>
                      </a:pPr>
                      <a:r>
                        <a:rPr lang="en-GB" sz="1000" dirty="0">
                          <a:solidFill>
                            <a:schemeClr val="tx1"/>
                          </a:solidFill>
                          <a:effectLst/>
                          <a:latin typeface="+mj-lt"/>
                        </a:rPr>
                        <a:t>Other environmental flow requirements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7217">
                <a:tc vMerge="1">
                  <a:txBody>
                    <a:bodyPr/>
                    <a:lstStyle/>
                    <a:p>
                      <a:endParaRPr lang="en-NZ"/>
                    </a:p>
                  </a:txBody>
                  <a:tcPr/>
                </a:tc>
                <a:tc vMerge="1">
                  <a:txBody>
                    <a:bodyPr/>
                    <a:lstStyle/>
                    <a:p>
                      <a:endParaRPr lang="en-NZ"/>
                    </a:p>
                  </a:txBody>
                  <a:tcPr/>
                </a:tc>
                <a:tc>
                  <a:txBody>
                    <a:bodyPr/>
                    <a:lstStyle/>
                    <a:p>
                      <a:pPr>
                        <a:lnSpc>
                          <a:spcPts val="1200"/>
                        </a:lnSpc>
                        <a:spcBef>
                          <a:spcPts val="100"/>
                        </a:spcBef>
                        <a:spcAft>
                          <a:spcPts val="100"/>
                        </a:spcAft>
                      </a:pPr>
                      <a:r>
                        <a:rPr lang="en-GB" sz="1000" dirty="0">
                          <a:solidFill>
                            <a:schemeClr val="tx1"/>
                          </a:solidFill>
                          <a:effectLst/>
                          <a:latin typeface="+mj-lt"/>
                        </a:rPr>
                        <a:t>Minimum or residual flow </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7B7"/>
                    </a:solidFill>
                  </a:tcPr>
                </a:tc>
                <a:tc>
                  <a:txBody>
                    <a:bodyPr/>
                    <a:lstStyle/>
                    <a:p>
                      <a:pPr>
                        <a:lnSpc>
                          <a:spcPts val="1200"/>
                        </a:lnSpc>
                        <a:spcBef>
                          <a:spcPts val="100"/>
                        </a:spcBef>
                        <a:spcAft>
                          <a:spcPts val="100"/>
                        </a:spcAft>
                      </a:pPr>
                      <a:r>
                        <a:rPr lang="en-GB" sz="1000" dirty="0">
                          <a:solidFill>
                            <a:schemeClr val="tx1"/>
                          </a:solidFill>
                          <a:effectLst/>
                          <a:latin typeface="+mj-lt"/>
                        </a:rPr>
                        <a:t>Allocation limit </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7B7"/>
                    </a:solidFill>
                  </a:tcPr>
                </a:tc>
                <a:tc>
                  <a:txBody>
                    <a:bodyPr/>
                    <a:lstStyle/>
                    <a:p>
                      <a:pPr>
                        <a:lnSpc>
                          <a:spcPts val="1200"/>
                        </a:lnSpc>
                        <a:spcBef>
                          <a:spcPts val="100"/>
                        </a:spcBef>
                        <a:spcAft>
                          <a:spcPts val="100"/>
                        </a:spcAft>
                      </a:pPr>
                      <a:r>
                        <a:rPr lang="en-GB" sz="1000" dirty="0">
                          <a:solidFill>
                            <a:schemeClr val="tx1"/>
                          </a:solidFill>
                          <a:effectLst/>
                          <a:latin typeface="+mj-lt"/>
                        </a:rPr>
                        <a:t>Minimum or residual flow </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7B7"/>
                    </a:solidFill>
                  </a:tcPr>
                </a:tc>
                <a:tc>
                  <a:txBody>
                    <a:bodyPr/>
                    <a:lstStyle/>
                    <a:p>
                      <a:pPr>
                        <a:lnSpc>
                          <a:spcPts val="1200"/>
                        </a:lnSpc>
                        <a:spcBef>
                          <a:spcPts val="100"/>
                        </a:spcBef>
                        <a:spcAft>
                          <a:spcPts val="100"/>
                        </a:spcAft>
                      </a:pPr>
                      <a:r>
                        <a:rPr lang="en-GB" sz="1000" dirty="0">
                          <a:solidFill>
                            <a:schemeClr val="tx1"/>
                          </a:solidFill>
                          <a:effectLst/>
                          <a:latin typeface="+mj-lt"/>
                        </a:rPr>
                        <a:t>Allocation limit</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7B7"/>
                    </a:solidFill>
                  </a:tcPr>
                </a:tc>
                <a:tc vMerge="1">
                  <a:txBody>
                    <a:bodyPr/>
                    <a:lstStyle/>
                    <a:p>
                      <a:endParaRPr lang="en-NZ"/>
                    </a:p>
                  </a:txBody>
                  <a:tcPr/>
                </a:tc>
              </a:tr>
              <a:tr h="470520">
                <a:tc rowSpan="3">
                  <a:txBody>
                    <a:bodyPr/>
                    <a:lstStyle/>
                    <a:p>
                      <a:pPr>
                        <a:lnSpc>
                          <a:spcPts val="1200"/>
                        </a:lnSpc>
                        <a:spcBef>
                          <a:spcPts val="100"/>
                        </a:spcBef>
                        <a:spcAft>
                          <a:spcPts val="100"/>
                        </a:spcAft>
                      </a:pPr>
                      <a:r>
                        <a:rPr lang="en-GB" sz="1000" dirty="0">
                          <a:solidFill>
                            <a:schemeClr val="tx1"/>
                          </a:solidFill>
                          <a:effectLst/>
                          <a:latin typeface="+mj-lt"/>
                        </a:rPr>
                        <a:t>Above Falls Dam </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nSpc>
                          <a:spcPts val="1200"/>
                        </a:lnSpc>
                        <a:spcBef>
                          <a:spcPts val="100"/>
                        </a:spcBef>
                        <a:spcAft>
                          <a:spcPts val="100"/>
                        </a:spcAft>
                      </a:pPr>
                      <a:r>
                        <a:rPr lang="en-GB" sz="1100" dirty="0">
                          <a:effectLst/>
                          <a:latin typeface="+mj-lt"/>
                        </a:rPr>
                        <a:t>Downstream of Dam </a:t>
                      </a:r>
                      <a:endParaRPr lang="en-NZ" sz="1100" dirty="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GB" sz="1100" dirty="0">
                          <a:effectLst/>
                          <a:latin typeface="+mj-lt"/>
                        </a:rPr>
                        <a:t>As required on tributaries by Mt Ida Race takes</a:t>
                      </a:r>
                      <a:r>
                        <a:rPr lang="en-GB" sz="1100" dirty="0" smtClean="0">
                          <a:effectLst/>
                          <a:latin typeface="+mj-lt"/>
                        </a:rPr>
                        <a:t>.</a:t>
                      </a:r>
                      <a:endParaRPr lang="en-NZ" sz="1100" dirty="0">
                        <a:effectLst/>
                        <a:latin typeface="+mj-lt"/>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r>
                        <a:rPr lang="en-GB" sz="1100" dirty="0">
                          <a:effectLst/>
                          <a:latin typeface="+mj-lt"/>
                        </a:rPr>
                        <a:t>Mt Ida Race takes. </a:t>
                      </a: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endParaRPr lang="en-NZ" sz="1100" dirty="0">
                        <a:effectLst/>
                        <a:latin typeface="+mj-lt"/>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pPr>
                      <a:endParaRPr lang="en-NZ" sz="1100" dirty="0">
                        <a:effectLst/>
                        <a:latin typeface="+mj-lt"/>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5672">
                <a:tc vMerge="1">
                  <a:txBody>
                    <a:bodyPr/>
                    <a:lstStyle/>
                    <a:p>
                      <a:endParaRPr lang="en-NZ"/>
                    </a:p>
                  </a:txBody>
                  <a:tcPr/>
                </a:tc>
                <a:tc vMerge="1">
                  <a:txBody>
                    <a:bodyPr/>
                    <a:lstStyle/>
                    <a:p>
                      <a:endParaRPr lang="en-NZ"/>
                    </a:p>
                  </a:txBody>
                  <a:tcPr/>
                </a:tc>
                <a:tc>
                  <a:txBody>
                    <a:bodyPr/>
                    <a:lstStyle/>
                    <a:p>
                      <a:pPr marL="182563" lvl="0" indent="-182563">
                        <a:lnSpc>
                          <a:spcPct val="100000"/>
                        </a:lnSpc>
                        <a:spcBef>
                          <a:spcPts val="0"/>
                        </a:spcBef>
                        <a:spcAft>
                          <a:spcPts val="0"/>
                        </a:spcAft>
                        <a:buFont typeface="+mj-lt"/>
                        <a:buAutoNum type="arabicPeriod"/>
                      </a:pPr>
                      <a:r>
                        <a:rPr lang="en-GB" sz="1100" dirty="0" smtClean="0">
                          <a:effectLst/>
                          <a:latin typeface="+mj-lt"/>
                        </a:rPr>
                        <a:t>500 L/s Residual flow below dam as per current consents.</a:t>
                      </a:r>
                      <a:endParaRPr lang="en-NZ" sz="1100" dirty="0">
                        <a:effectLst/>
                        <a:latin typeface="+mj-lt"/>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effectLst/>
                          <a:latin typeface="+mj-lt"/>
                        </a:rPr>
                        <a:t>Unlimited to allow Falls Dam to harvest inflows.</a:t>
                      </a:r>
                      <a:endParaRPr lang="en-NZ" sz="1100" dirty="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spcBef>
                          <a:spcPts val="0"/>
                        </a:spcBef>
                        <a:spcAft>
                          <a:spcPts val="0"/>
                        </a:spcAft>
                      </a:pPr>
                      <a:r>
                        <a:rPr lang="en-GB" sz="1100" dirty="0" smtClean="0">
                          <a:effectLst/>
                          <a:latin typeface="+mj-lt"/>
                        </a:rPr>
                        <a:t>Nil</a:t>
                      </a:r>
                      <a:endParaRPr lang="en-NZ" sz="1100" dirty="0">
                        <a:effectLst/>
                        <a:latin typeface="+mj-lt"/>
                      </a:endParaRPr>
                    </a:p>
                    <a:p>
                      <a:pPr>
                        <a:lnSpc>
                          <a:spcPct val="100000"/>
                        </a:lnSpc>
                        <a:spcBef>
                          <a:spcPts val="0"/>
                        </a:spcBef>
                        <a:spcAft>
                          <a:spcPts val="0"/>
                        </a:spcAft>
                      </a:pPr>
                      <a:r>
                        <a:rPr lang="en-GB" sz="1100" dirty="0">
                          <a:effectLst/>
                          <a:latin typeface="+mj-lt"/>
                        </a:rPr>
                        <a:t> </a:t>
                      </a: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spcBef>
                          <a:spcPts val="0"/>
                        </a:spcBef>
                        <a:spcAft>
                          <a:spcPts val="0"/>
                        </a:spcAft>
                      </a:pPr>
                      <a:r>
                        <a:rPr lang="en-GB" sz="1100" dirty="0" smtClean="0">
                          <a:effectLst/>
                          <a:latin typeface="+mj-lt"/>
                        </a:rPr>
                        <a:t>Nil</a:t>
                      </a:r>
                      <a:endParaRPr lang="en-NZ" sz="1100" dirty="0">
                        <a:effectLst/>
                        <a:latin typeface="+mj-lt"/>
                      </a:endParaRPr>
                    </a:p>
                    <a:p>
                      <a:pPr>
                        <a:lnSpc>
                          <a:spcPct val="100000"/>
                        </a:lnSpc>
                        <a:spcBef>
                          <a:spcPts val="0"/>
                        </a:spcBef>
                        <a:spcAft>
                          <a:spcPts val="0"/>
                        </a:spcAft>
                      </a:pPr>
                      <a:r>
                        <a:rPr lang="en-GB" sz="1100" dirty="0">
                          <a:effectLst/>
                          <a:latin typeface="+mj-lt"/>
                        </a:rPr>
                        <a:t> </a:t>
                      </a:r>
                      <a:endParaRPr lang="en-NZ" sz="1100" dirty="0">
                        <a:effectLst/>
                        <a:latin typeface="+mj-lt"/>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spcBef>
                          <a:spcPts val="0"/>
                        </a:spcBef>
                        <a:spcAft>
                          <a:spcPts val="0"/>
                        </a:spcAft>
                      </a:pPr>
                      <a:r>
                        <a:rPr lang="en-GB" sz="1100" dirty="0" smtClean="0">
                          <a:effectLst/>
                          <a:latin typeface="+mj-lt"/>
                        </a:rPr>
                        <a:t>Nil </a:t>
                      </a:r>
                      <a:endParaRPr lang="en-NZ" sz="1100" dirty="0">
                        <a:effectLst/>
                        <a:latin typeface="+mj-lt"/>
                      </a:endParaRPr>
                    </a:p>
                    <a:p>
                      <a:pPr>
                        <a:lnSpc>
                          <a:spcPct val="100000"/>
                        </a:lnSpc>
                        <a:spcBef>
                          <a:spcPts val="0"/>
                        </a:spcBef>
                        <a:spcAft>
                          <a:spcPts val="0"/>
                        </a:spcAft>
                      </a:pPr>
                      <a:r>
                        <a:rPr lang="en-GB" sz="1100" dirty="0">
                          <a:effectLst/>
                          <a:latin typeface="+mj-lt"/>
                        </a:rPr>
                        <a:t> </a:t>
                      </a:r>
                      <a:endParaRPr lang="en-NZ" sz="1100" dirty="0">
                        <a:effectLst/>
                        <a:latin typeface="+mj-lt"/>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53224">
                <a:tc vMerge="1">
                  <a:txBody>
                    <a:bodyPr/>
                    <a:lstStyle/>
                    <a:p>
                      <a:endParaRPr lang="en-NZ"/>
                    </a:p>
                  </a:txBody>
                  <a:tcPr/>
                </a:tc>
                <a:tc vMerge="1">
                  <a:txBody>
                    <a:bodyPr/>
                    <a:lstStyle/>
                    <a:p>
                      <a:endParaRPr lang="en-NZ"/>
                    </a:p>
                  </a:txBody>
                  <a:tcPr/>
                </a:tc>
                <a:tc>
                  <a:txBody>
                    <a:bodyPr/>
                    <a:lstStyle/>
                    <a:p>
                      <a:pPr marL="182563" marR="0" lvl="0" indent="-182563" algn="l" defTabSz="914400" rtl="0" eaLnBrk="1" fontAlgn="auto" latinLnBrk="0" hangingPunct="1">
                        <a:lnSpc>
                          <a:spcPct val="100000"/>
                        </a:lnSpc>
                        <a:spcBef>
                          <a:spcPts val="0"/>
                        </a:spcBef>
                        <a:spcAft>
                          <a:spcPts val="0"/>
                        </a:spcAft>
                        <a:buClrTx/>
                        <a:buSzTx/>
                        <a:buFont typeface="+mj-lt"/>
                        <a:buAutoNum type="arabicPeriod" startAt="2"/>
                        <a:tabLst/>
                        <a:defRPr/>
                      </a:pPr>
                      <a:r>
                        <a:rPr lang="en-GB" sz="1100" dirty="0" smtClean="0">
                          <a:effectLst/>
                          <a:latin typeface="+mj-lt"/>
                        </a:rPr>
                        <a:t>1,370 L/s being natural 7DMALF of dam inflows </a:t>
                      </a:r>
                      <a:endParaRPr lang="en-NZ" sz="1100" dirty="0" smtClean="0">
                        <a:effectLst/>
                        <a:latin typeface="+mj-lt"/>
                        <a:ea typeface="Times New Roman"/>
                        <a:cs typeface="Times New Roman"/>
                      </a:endParaRPr>
                    </a:p>
                    <a:p>
                      <a:pPr marL="182563" lvl="0" indent="-182563">
                        <a:lnSpc>
                          <a:spcPct val="100000"/>
                        </a:lnSpc>
                        <a:spcBef>
                          <a:spcPts val="0"/>
                        </a:spcBef>
                        <a:spcAft>
                          <a:spcPts val="0"/>
                        </a:spcAft>
                        <a:buFont typeface="+mj-lt"/>
                        <a:buAutoNum type="arabicPeriod" startAt="2"/>
                      </a:pP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NZ"/>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effectLst/>
                          <a:latin typeface="+mj-lt"/>
                        </a:rPr>
                        <a:t>Nil</a:t>
                      </a:r>
                      <a:endParaRPr lang="en-NZ" sz="1100" dirty="0" smtClean="0">
                        <a:effectLst/>
                        <a:latin typeface="+mj-lt"/>
                        <a:ea typeface="Times New Roman"/>
                        <a:cs typeface="Times New Roman"/>
                      </a:endParaRPr>
                    </a:p>
                    <a:p>
                      <a:pPr>
                        <a:lnSpc>
                          <a:spcPct val="100000"/>
                        </a:lnSpc>
                        <a:spcBef>
                          <a:spcPts val="0"/>
                        </a:spcBef>
                        <a:spcAft>
                          <a:spcPts val="0"/>
                        </a:spcAft>
                      </a:pP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effectLst/>
                          <a:latin typeface="+mj-lt"/>
                        </a:rPr>
                        <a:t>Nil </a:t>
                      </a:r>
                      <a:endParaRPr lang="en-NZ" sz="1100" dirty="0" smtClean="0">
                        <a:effectLst/>
                        <a:latin typeface="+mj-lt"/>
                        <a:ea typeface="Times New Roman"/>
                        <a:cs typeface="Times New Roman"/>
                      </a:endParaRPr>
                    </a:p>
                    <a:p>
                      <a:pPr>
                        <a:lnSpc>
                          <a:spcPct val="100000"/>
                        </a:lnSpc>
                        <a:spcBef>
                          <a:spcPts val="0"/>
                        </a:spcBef>
                        <a:spcAft>
                          <a:spcPts val="0"/>
                        </a:spcAft>
                      </a:pP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effectLst/>
                          <a:latin typeface="+mj-lt"/>
                        </a:rPr>
                        <a:t>Flushing flow of 3x median dam inflow released for 24 hours when flow below dam has been less than 3x median dam inflow for more 30 consecutive days.</a:t>
                      </a: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48072">
                <a:tc rowSpan="2">
                  <a:txBody>
                    <a:bodyPr/>
                    <a:lstStyle/>
                    <a:p>
                      <a:pPr>
                        <a:lnSpc>
                          <a:spcPts val="1200"/>
                        </a:lnSpc>
                        <a:spcBef>
                          <a:spcPts val="100"/>
                        </a:spcBef>
                        <a:spcAft>
                          <a:spcPts val="100"/>
                        </a:spcAft>
                      </a:pPr>
                      <a:r>
                        <a:rPr lang="en-GB" sz="1000" dirty="0">
                          <a:solidFill>
                            <a:schemeClr val="tx1"/>
                          </a:solidFill>
                          <a:effectLst/>
                          <a:latin typeface="+mj-lt"/>
                        </a:rPr>
                        <a:t>Dunstan Creek</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nSpc>
                          <a:spcPts val="1200"/>
                        </a:lnSpc>
                        <a:spcBef>
                          <a:spcPts val="100"/>
                        </a:spcBef>
                        <a:spcAft>
                          <a:spcPts val="100"/>
                        </a:spcAft>
                      </a:pPr>
                      <a:r>
                        <a:rPr lang="en-GB" sz="1100">
                          <a:effectLst/>
                          <a:latin typeface="+mj-lt"/>
                        </a:rPr>
                        <a:t>At Gorge  </a:t>
                      </a:r>
                      <a:endParaRPr lang="en-NZ" sz="110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lvl="0" indent="-182563">
                        <a:lnSpc>
                          <a:spcPct val="100000"/>
                        </a:lnSpc>
                        <a:spcBef>
                          <a:spcPts val="0"/>
                        </a:spcBef>
                        <a:spcAft>
                          <a:spcPts val="0"/>
                        </a:spcAft>
                        <a:buFont typeface="+mj-lt"/>
                        <a:buAutoNum type="arabicPeriod"/>
                      </a:pPr>
                      <a:r>
                        <a:rPr lang="en-GB" sz="1100" dirty="0">
                          <a:effectLst/>
                          <a:latin typeface="+mj-lt"/>
                        </a:rPr>
                        <a:t>Nil as per current consents</a:t>
                      </a:r>
                      <a:r>
                        <a:rPr lang="en-GB" sz="1100" dirty="0" smtClean="0">
                          <a:effectLst/>
                          <a:latin typeface="+mj-lt"/>
                        </a:rPr>
                        <a:t>.</a:t>
                      </a:r>
                      <a:endParaRPr lang="en-NZ" sz="1100" dirty="0" smtClean="0">
                        <a:effectLst/>
                        <a:latin typeface="+mj-lt"/>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spcBef>
                          <a:spcPts val="0"/>
                        </a:spcBef>
                        <a:spcAft>
                          <a:spcPts val="0"/>
                        </a:spcAft>
                      </a:pPr>
                      <a:r>
                        <a:rPr lang="en-GB" sz="1100" dirty="0">
                          <a:effectLst/>
                          <a:latin typeface="+mj-lt"/>
                        </a:rPr>
                        <a:t>Consented consumptive primary take </a:t>
                      </a:r>
                      <a:r>
                        <a:rPr lang="en-GB" sz="1100" dirty="0" smtClean="0">
                          <a:effectLst/>
                          <a:latin typeface="+mj-lt"/>
                        </a:rPr>
                        <a:t>1,570 </a:t>
                      </a:r>
                      <a:r>
                        <a:rPr lang="en-GB" sz="1100" dirty="0">
                          <a:effectLst/>
                          <a:latin typeface="+mj-lt"/>
                        </a:rPr>
                        <a:t>L/s</a:t>
                      </a:r>
                      <a:r>
                        <a:rPr lang="en-GB" sz="1100" dirty="0" smtClean="0">
                          <a:effectLst/>
                          <a:latin typeface="+mj-lt"/>
                        </a:rPr>
                        <a:t>.</a:t>
                      </a:r>
                      <a:endParaRPr lang="en-NZ" sz="1100" dirty="0">
                        <a:effectLst/>
                        <a:latin typeface="+mj-lt"/>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spcBef>
                          <a:spcPts val="0"/>
                        </a:spcBef>
                        <a:spcAft>
                          <a:spcPts val="0"/>
                        </a:spcAft>
                      </a:pPr>
                      <a:r>
                        <a:rPr lang="en-GB" sz="1100" dirty="0" smtClean="0">
                          <a:effectLst/>
                          <a:latin typeface="+mj-lt"/>
                        </a:rPr>
                        <a:t>Nil</a:t>
                      </a: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spcBef>
                          <a:spcPts val="0"/>
                        </a:spcBef>
                        <a:spcAft>
                          <a:spcPts val="0"/>
                        </a:spcAft>
                      </a:pPr>
                      <a:r>
                        <a:rPr lang="en-GB" sz="1100" dirty="0" smtClean="0">
                          <a:effectLst/>
                          <a:latin typeface="+mj-lt"/>
                        </a:rPr>
                        <a:t>Nil</a:t>
                      </a:r>
                      <a:endParaRPr lang="en-NZ" sz="1100" dirty="0">
                        <a:effectLst/>
                        <a:latin typeface="+mj-lt"/>
                      </a:endParaRPr>
                    </a:p>
                    <a:p>
                      <a:pPr>
                        <a:lnSpc>
                          <a:spcPct val="100000"/>
                        </a:lnSpc>
                        <a:spcBef>
                          <a:spcPts val="0"/>
                        </a:spcBef>
                        <a:spcAft>
                          <a:spcPts val="0"/>
                        </a:spcAft>
                      </a:pPr>
                      <a:endParaRPr lang="en-GB" sz="1100" dirty="0" smtClean="0">
                        <a:effectLst/>
                        <a:latin typeface="+mj-lt"/>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nSpc>
                          <a:spcPct val="100000"/>
                        </a:lnSpc>
                        <a:spcBef>
                          <a:spcPts val="0"/>
                        </a:spcBef>
                        <a:spcAft>
                          <a:spcPts val="0"/>
                        </a:spcAft>
                      </a:pPr>
                      <a:endParaRPr lang="en-GB" sz="1100" dirty="0" smtClean="0">
                        <a:effectLst/>
                        <a:latin typeface="+mj-lt"/>
                      </a:endParaRPr>
                    </a:p>
                    <a:p>
                      <a:pPr>
                        <a:lnSpc>
                          <a:spcPct val="100000"/>
                        </a:lnSpc>
                        <a:spcBef>
                          <a:spcPts val="0"/>
                        </a:spcBef>
                        <a:spcAft>
                          <a:spcPts val="0"/>
                        </a:spcAft>
                      </a:pPr>
                      <a:endParaRPr lang="en-GB" sz="1100" dirty="0" smtClean="0">
                        <a:effectLst/>
                        <a:latin typeface="+mj-lt"/>
                      </a:endParaRPr>
                    </a:p>
                    <a:p>
                      <a:pPr>
                        <a:lnSpc>
                          <a:spcPct val="100000"/>
                        </a:lnSpc>
                        <a:spcBef>
                          <a:spcPts val="0"/>
                        </a:spcBef>
                        <a:spcAft>
                          <a:spcPts val="0"/>
                        </a:spcAft>
                      </a:pPr>
                      <a:endParaRPr lang="en-GB" sz="1100" dirty="0" smtClean="0">
                        <a:effectLst/>
                        <a:latin typeface="+mj-lt"/>
                      </a:endParaRPr>
                    </a:p>
                    <a:p>
                      <a:pPr>
                        <a:lnSpc>
                          <a:spcPct val="100000"/>
                        </a:lnSpc>
                        <a:spcBef>
                          <a:spcPts val="0"/>
                        </a:spcBef>
                        <a:spcAft>
                          <a:spcPts val="0"/>
                        </a:spcAft>
                      </a:pPr>
                      <a:r>
                        <a:rPr lang="en-GB" sz="1100" dirty="0" smtClean="0">
                          <a:effectLst/>
                          <a:latin typeface="+mj-lt"/>
                        </a:rPr>
                        <a:t>Nil</a:t>
                      </a: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13616">
                <a:tc vMerge="1">
                  <a:txBody>
                    <a:bodyPr/>
                    <a:lstStyle/>
                    <a:p>
                      <a:endParaRPr lang="en-NZ"/>
                    </a:p>
                  </a:txBody>
                  <a:tcPr/>
                </a:tc>
                <a:tc vMerge="1">
                  <a:txBody>
                    <a:bodyPr/>
                    <a:lstStyle/>
                    <a:p>
                      <a:endParaRPr lang="en-NZ"/>
                    </a:p>
                  </a:txBody>
                  <a:tcPr/>
                </a:tc>
                <a:tc>
                  <a:txBody>
                    <a:bodyPr/>
                    <a:lstStyle/>
                    <a:p>
                      <a:pPr marL="228600" lvl="0" indent="-228600">
                        <a:lnSpc>
                          <a:spcPct val="100000"/>
                        </a:lnSpc>
                        <a:spcBef>
                          <a:spcPts val="0"/>
                        </a:spcBef>
                        <a:spcAft>
                          <a:spcPts val="0"/>
                        </a:spcAft>
                        <a:buFont typeface="+mj-lt"/>
                        <a:buAutoNum type="arabicPeriod" startAt="2"/>
                      </a:pPr>
                      <a:r>
                        <a:rPr lang="en-GB" sz="1100" dirty="0" smtClean="0">
                          <a:effectLst/>
                          <a:latin typeface="+mj-lt"/>
                        </a:rPr>
                        <a:t>620 L/s being 7DMALF</a:t>
                      </a: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effectLst/>
                          <a:latin typeface="+mj-lt"/>
                        </a:rPr>
                        <a:t>1,000 L/s being 90% reliable water </a:t>
                      </a:r>
                      <a:r>
                        <a:rPr lang="en-GB" sz="1100" dirty="0" err="1" smtClean="0">
                          <a:effectLst/>
                          <a:latin typeface="+mj-lt"/>
                        </a:rPr>
                        <a:t>Aqualinc</a:t>
                      </a:r>
                      <a:r>
                        <a:rPr lang="en-GB" sz="1100" dirty="0" smtClean="0">
                          <a:effectLst/>
                          <a:latin typeface="+mj-lt"/>
                        </a:rPr>
                        <a:t> 2013. </a:t>
                      </a:r>
                      <a:endParaRPr lang="en-NZ" sz="1100" dirty="0" smtClean="0">
                        <a:effectLst/>
                        <a:latin typeface="+mj-lt"/>
                        <a:ea typeface="Times New Roman"/>
                        <a:cs typeface="Times New Roman"/>
                      </a:endParaRPr>
                    </a:p>
                    <a:p>
                      <a:pPr>
                        <a:lnSpc>
                          <a:spcPct val="100000"/>
                        </a:lnSpc>
                        <a:spcBef>
                          <a:spcPts val="0"/>
                        </a:spcBef>
                        <a:spcAft>
                          <a:spcPts val="0"/>
                        </a:spcAft>
                      </a:pP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effectLst/>
                          <a:latin typeface="+mj-lt"/>
                        </a:rPr>
                        <a:t>1,620 L/s being Primary min flow plus primary allocation limit.</a:t>
                      </a: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effectLst/>
                          <a:latin typeface="+mj-lt"/>
                        </a:rPr>
                        <a:t>570 L/s being unreliable part of current consented take.</a:t>
                      </a: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nSpc>
                          <a:spcPct val="100000"/>
                        </a:lnSpc>
                        <a:spcBef>
                          <a:spcPts val="0"/>
                        </a:spcBef>
                        <a:spcAft>
                          <a:spcPts val="0"/>
                        </a:spcAft>
                      </a:pP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48072">
                <a:tc rowSpan="2">
                  <a:txBody>
                    <a:bodyPr/>
                    <a:lstStyle/>
                    <a:p>
                      <a:pPr>
                        <a:lnSpc>
                          <a:spcPts val="1200"/>
                        </a:lnSpc>
                        <a:spcBef>
                          <a:spcPts val="100"/>
                        </a:spcBef>
                        <a:spcAft>
                          <a:spcPts val="100"/>
                        </a:spcAft>
                      </a:pPr>
                      <a:r>
                        <a:rPr lang="en-GB" sz="1000" dirty="0" smtClean="0">
                          <a:solidFill>
                            <a:schemeClr val="tx1"/>
                          </a:solidFill>
                          <a:effectLst/>
                          <a:latin typeface="+mj-lt"/>
                        </a:rPr>
                        <a:t>Lauder  Creek</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nSpc>
                          <a:spcPts val="1200"/>
                        </a:lnSpc>
                        <a:spcBef>
                          <a:spcPts val="100"/>
                        </a:spcBef>
                        <a:spcAft>
                          <a:spcPts val="100"/>
                        </a:spcAft>
                      </a:pPr>
                      <a:r>
                        <a:rPr lang="en-GB" sz="1100" smtClean="0">
                          <a:effectLst/>
                          <a:latin typeface="+mj-lt"/>
                        </a:rPr>
                        <a:t>At Cattle Yards (recorder may need to be re-established)</a:t>
                      </a:r>
                      <a:endParaRPr lang="en-NZ" sz="1100" dirty="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lvl="0" indent="-182563">
                        <a:lnSpc>
                          <a:spcPct val="100000"/>
                        </a:lnSpc>
                        <a:spcBef>
                          <a:spcPts val="0"/>
                        </a:spcBef>
                        <a:spcAft>
                          <a:spcPts val="0"/>
                        </a:spcAft>
                        <a:buFont typeface="+mj-lt"/>
                        <a:buAutoNum type="arabicPeriod"/>
                      </a:pPr>
                      <a:r>
                        <a:rPr lang="en-GB" sz="1100" dirty="0" smtClean="0">
                          <a:effectLst/>
                          <a:latin typeface="+mj-lt"/>
                        </a:rPr>
                        <a:t>Nil as per current consents.</a:t>
                      </a:r>
                    </a:p>
                    <a:p>
                      <a:pPr marL="182563" indent="-182563">
                        <a:lnSpc>
                          <a:spcPct val="100000"/>
                        </a:lnSpc>
                        <a:spcBef>
                          <a:spcPts val="0"/>
                        </a:spcBef>
                        <a:spcAft>
                          <a:spcPts val="0"/>
                        </a:spcAft>
                      </a:pPr>
                      <a:endParaRPr lang="en-NZ" sz="1100" dirty="0">
                        <a:effectLst/>
                        <a:latin typeface="+mj-lt"/>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0"/>
                        </a:spcBef>
                        <a:spcAft>
                          <a:spcPts val="0"/>
                        </a:spcAft>
                      </a:pPr>
                      <a:r>
                        <a:rPr lang="en-GB" sz="1100" dirty="0" smtClean="0">
                          <a:effectLst/>
                          <a:latin typeface="+mj-lt"/>
                        </a:rPr>
                        <a:t>Consented consumptive primary take 1,503.04 L/s.</a:t>
                      </a:r>
                      <a:endParaRPr lang="en-NZ" sz="1100" dirty="0">
                        <a:effectLst/>
                        <a:latin typeface="+mj-lt"/>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0"/>
                        </a:spcBef>
                        <a:spcAft>
                          <a:spcPts val="0"/>
                        </a:spcAft>
                      </a:pPr>
                      <a:r>
                        <a:rPr lang="en-GB" sz="1100" dirty="0" smtClean="0">
                          <a:effectLst/>
                          <a:latin typeface="+mj-lt"/>
                        </a:rPr>
                        <a:t>Nil</a:t>
                      </a:r>
                    </a:p>
                    <a:p>
                      <a:pPr>
                        <a:lnSpc>
                          <a:spcPct val="100000"/>
                        </a:lnSpc>
                        <a:spcBef>
                          <a:spcPts val="0"/>
                        </a:spcBef>
                        <a:spcAft>
                          <a:spcPts val="0"/>
                        </a:spcAft>
                      </a:pPr>
                      <a:endParaRPr lang="en-NZ" sz="1100" dirty="0">
                        <a:effectLst/>
                        <a:latin typeface="+mj-lt"/>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0"/>
                        </a:spcBef>
                        <a:spcAft>
                          <a:spcPts val="0"/>
                        </a:spcAft>
                      </a:pPr>
                      <a:r>
                        <a:rPr lang="en-GB" sz="1100" dirty="0" smtClean="0">
                          <a:effectLst/>
                          <a:latin typeface="+mj-lt"/>
                        </a:rPr>
                        <a:t>Nil</a:t>
                      </a: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nSpc>
                          <a:spcPct val="100000"/>
                        </a:lnSpc>
                        <a:spcBef>
                          <a:spcPts val="0"/>
                        </a:spcBef>
                        <a:spcAft>
                          <a:spcPts val="0"/>
                        </a:spcAft>
                      </a:pPr>
                      <a:endParaRPr lang="en-GB" sz="1100" dirty="0" smtClean="0">
                        <a:effectLst/>
                        <a:latin typeface="+mj-lt"/>
                      </a:endParaRPr>
                    </a:p>
                    <a:p>
                      <a:pPr>
                        <a:lnSpc>
                          <a:spcPct val="100000"/>
                        </a:lnSpc>
                        <a:spcBef>
                          <a:spcPts val="0"/>
                        </a:spcBef>
                        <a:spcAft>
                          <a:spcPts val="0"/>
                        </a:spcAft>
                      </a:pPr>
                      <a:endParaRPr lang="en-GB" sz="1100" dirty="0" smtClean="0">
                        <a:effectLst/>
                        <a:latin typeface="+mj-lt"/>
                      </a:endParaRPr>
                    </a:p>
                    <a:p>
                      <a:pPr>
                        <a:lnSpc>
                          <a:spcPct val="100000"/>
                        </a:lnSpc>
                        <a:spcBef>
                          <a:spcPts val="0"/>
                        </a:spcBef>
                        <a:spcAft>
                          <a:spcPts val="0"/>
                        </a:spcAft>
                      </a:pPr>
                      <a:endParaRPr lang="en-GB" sz="1100" dirty="0" smtClean="0">
                        <a:effectLst/>
                        <a:latin typeface="+mj-lt"/>
                      </a:endParaRPr>
                    </a:p>
                    <a:p>
                      <a:pPr>
                        <a:lnSpc>
                          <a:spcPct val="100000"/>
                        </a:lnSpc>
                        <a:spcBef>
                          <a:spcPts val="0"/>
                        </a:spcBef>
                        <a:spcAft>
                          <a:spcPts val="0"/>
                        </a:spcAft>
                      </a:pPr>
                      <a:r>
                        <a:rPr lang="en-GB" sz="1100" dirty="0" smtClean="0">
                          <a:effectLst/>
                          <a:latin typeface="+mj-lt"/>
                        </a:rPr>
                        <a:t>Nil</a:t>
                      </a: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38200">
                <a:tc vMerge="1">
                  <a:txBody>
                    <a:bodyPr/>
                    <a:lstStyle/>
                    <a:p>
                      <a:endParaRPr lang="en-NZ"/>
                    </a:p>
                  </a:txBody>
                  <a:tcPr/>
                </a:tc>
                <a:tc vMerge="1">
                  <a:txBody>
                    <a:bodyPr/>
                    <a:lstStyle/>
                    <a:p>
                      <a:endParaRPr lang="en-NZ"/>
                    </a:p>
                  </a:txBody>
                  <a:tcPr/>
                </a:tc>
                <a:tc>
                  <a:txBody>
                    <a:bodyPr/>
                    <a:lstStyle/>
                    <a:p>
                      <a:pPr marL="182563" marR="0" lvl="0" indent="-182563" algn="l" defTabSz="914400" rtl="0" eaLnBrk="1" fontAlgn="auto" latinLnBrk="0" hangingPunct="1">
                        <a:lnSpc>
                          <a:spcPct val="100000"/>
                        </a:lnSpc>
                        <a:spcBef>
                          <a:spcPts val="0"/>
                        </a:spcBef>
                        <a:spcAft>
                          <a:spcPts val="0"/>
                        </a:spcAft>
                        <a:buClrTx/>
                        <a:buSzTx/>
                        <a:buFont typeface="+mj-lt"/>
                        <a:buAutoNum type="arabicPeriod" startAt="2"/>
                        <a:tabLst/>
                        <a:defRPr/>
                      </a:pPr>
                      <a:r>
                        <a:rPr lang="en-GB" sz="1100" dirty="0" smtClean="0">
                          <a:effectLst/>
                          <a:latin typeface="+mj-lt"/>
                        </a:rPr>
                        <a:t>230 L/s being 7DMALF</a:t>
                      </a:r>
                      <a:endParaRPr lang="en-NZ" sz="1100" dirty="0" smtClean="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effectLst/>
                          <a:latin typeface="+mj-lt"/>
                        </a:rPr>
                        <a:t>240 L/s being 90 % reliable water </a:t>
                      </a:r>
                      <a:r>
                        <a:rPr lang="en-GB" sz="1100" dirty="0" err="1" smtClean="0">
                          <a:effectLst/>
                          <a:latin typeface="+mj-lt"/>
                        </a:rPr>
                        <a:t>Aqualinc</a:t>
                      </a:r>
                      <a:r>
                        <a:rPr lang="en-GB" sz="1100" dirty="0" smtClean="0">
                          <a:effectLst/>
                          <a:latin typeface="+mj-lt"/>
                        </a:rPr>
                        <a:t> 2013. </a:t>
                      </a: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effectLst/>
                          <a:latin typeface="+mj-lt"/>
                        </a:rPr>
                        <a:t>470 L/s being Primary min flow plus primary allocation limit. </a:t>
                      </a: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effectLst/>
                          <a:latin typeface="+mj-lt"/>
                        </a:rPr>
                        <a:t>1,263.04 L/s being unreliable part of current consented take.</a:t>
                      </a: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NZ"/>
                    </a:p>
                  </a:txBody>
                  <a:tcPr/>
                </a:tc>
              </a:tr>
            </a:tbl>
          </a:graphicData>
        </a:graphic>
      </p:graphicFrame>
    </p:spTree>
    <p:extLst>
      <p:ext uri="{BB962C8B-B14F-4D97-AF65-F5344CB8AC3E}">
        <p14:creationId xmlns:p14="http://schemas.microsoft.com/office/powerpoint/2010/main" val="38901008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Hydrological Model Scenarios</a:t>
            </a:r>
            <a:endParaRPr lang="en-NZ" dirty="0"/>
          </a:p>
        </p:txBody>
      </p:sp>
      <p:graphicFrame>
        <p:nvGraphicFramePr>
          <p:cNvPr id="5" name="Table 4"/>
          <p:cNvGraphicFramePr>
            <a:graphicFrameLocks noGrp="1"/>
          </p:cNvGraphicFramePr>
          <p:nvPr>
            <p:extLst>
              <p:ext uri="{D42A27DB-BD31-4B8C-83A1-F6EECF244321}">
                <p14:modId xmlns:p14="http://schemas.microsoft.com/office/powerpoint/2010/main" val="992148651"/>
              </p:ext>
            </p:extLst>
          </p:nvPr>
        </p:nvGraphicFramePr>
        <p:xfrm>
          <a:off x="179512" y="188640"/>
          <a:ext cx="8801881" cy="5611688"/>
        </p:xfrm>
        <a:graphic>
          <a:graphicData uri="http://schemas.openxmlformats.org/drawingml/2006/table">
            <a:tbl>
              <a:tblPr firstRow="1" firstCol="1" bandRow="1">
                <a:tableStyleId>{5C22544A-7EE6-4342-B048-85BDC9FD1C3A}</a:tableStyleId>
              </a:tblPr>
              <a:tblGrid>
                <a:gridCol w="864096"/>
                <a:gridCol w="864096"/>
                <a:gridCol w="1512168"/>
                <a:gridCol w="1008112"/>
                <a:gridCol w="47274"/>
                <a:gridCol w="1002477"/>
                <a:gridCol w="47274"/>
                <a:gridCol w="1008112"/>
                <a:gridCol w="2448272"/>
              </a:tblGrid>
              <a:tr h="48609">
                <a:tc rowSpan="2">
                  <a:txBody>
                    <a:bodyPr/>
                    <a:lstStyle/>
                    <a:p>
                      <a:pPr>
                        <a:spcBef>
                          <a:spcPts val="400"/>
                        </a:spcBef>
                        <a:spcAft>
                          <a:spcPts val="400"/>
                        </a:spcAft>
                      </a:pPr>
                      <a:r>
                        <a:rPr lang="en-GB" sz="1000" dirty="0">
                          <a:solidFill>
                            <a:schemeClr val="tx1"/>
                          </a:solidFill>
                          <a:effectLst/>
                          <a:latin typeface="+mj-lt"/>
                        </a:rPr>
                        <a:t>Sub catchment allocation zone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spcBef>
                          <a:spcPts val="400"/>
                        </a:spcBef>
                        <a:spcAft>
                          <a:spcPts val="400"/>
                        </a:spcAft>
                      </a:pPr>
                      <a:r>
                        <a:rPr lang="en-GB" sz="1000" dirty="0">
                          <a:solidFill>
                            <a:schemeClr val="tx1"/>
                          </a:solidFill>
                          <a:effectLst/>
                          <a:latin typeface="+mj-lt"/>
                        </a:rPr>
                        <a:t>Location of minimum flow site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spcBef>
                          <a:spcPts val="400"/>
                        </a:spcBef>
                        <a:spcAft>
                          <a:spcPts val="400"/>
                        </a:spcAft>
                      </a:pPr>
                      <a:r>
                        <a:rPr lang="en-GB" sz="1000" dirty="0">
                          <a:solidFill>
                            <a:schemeClr val="tx1"/>
                          </a:solidFill>
                          <a:effectLst/>
                          <a:latin typeface="+mj-lt"/>
                        </a:rPr>
                        <a:t>Primary Allocation criteria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NZ"/>
                    </a:p>
                  </a:txBody>
                  <a:tcPr/>
                </a:tc>
                <a:tc hMerge="1">
                  <a:txBody>
                    <a:bodyPr/>
                    <a:lstStyle/>
                    <a:p>
                      <a:pPr>
                        <a:spcBef>
                          <a:spcPts val="400"/>
                        </a:spcBef>
                        <a:spcAft>
                          <a:spcPts val="400"/>
                        </a:spcAft>
                      </a:pP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spcBef>
                          <a:spcPts val="400"/>
                        </a:spcBef>
                        <a:spcAft>
                          <a:spcPts val="400"/>
                        </a:spcAft>
                      </a:pPr>
                      <a:r>
                        <a:rPr lang="en-GB" sz="1000" dirty="0">
                          <a:solidFill>
                            <a:schemeClr val="tx1"/>
                          </a:solidFill>
                          <a:effectLst/>
                          <a:latin typeface="+mj-lt"/>
                        </a:rPr>
                        <a:t>Secondary Allocation criteria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NZ"/>
                    </a:p>
                  </a:txBody>
                  <a:tcPr/>
                </a:tc>
                <a:tc hMerge="1">
                  <a:txBody>
                    <a:bodyPr/>
                    <a:lstStyle/>
                    <a:p>
                      <a:endParaRPr lang="en-NZ"/>
                    </a:p>
                  </a:txBody>
                  <a:tcPr/>
                </a:tc>
                <a:tc rowSpan="2">
                  <a:txBody>
                    <a:bodyPr/>
                    <a:lstStyle/>
                    <a:p>
                      <a:pPr>
                        <a:spcBef>
                          <a:spcPts val="400"/>
                        </a:spcBef>
                        <a:spcAft>
                          <a:spcPts val="400"/>
                        </a:spcAft>
                      </a:pPr>
                      <a:r>
                        <a:rPr lang="en-GB" sz="1000" dirty="0">
                          <a:solidFill>
                            <a:schemeClr val="tx1"/>
                          </a:solidFill>
                          <a:effectLst/>
                          <a:latin typeface="+mj-lt"/>
                        </a:rPr>
                        <a:t>Other environmental flow requirements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7217">
                <a:tc vMerge="1">
                  <a:txBody>
                    <a:bodyPr/>
                    <a:lstStyle/>
                    <a:p>
                      <a:endParaRPr lang="en-NZ"/>
                    </a:p>
                  </a:txBody>
                  <a:tcPr/>
                </a:tc>
                <a:tc vMerge="1">
                  <a:txBody>
                    <a:bodyPr/>
                    <a:lstStyle/>
                    <a:p>
                      <a:endParaRPr lang="en-NZ"/>
                    </a:p>
                  </a:txBody>
                  <a:tcPr/>
                </a:tc>
                <a:tc>
                  <a:txBody>
                    <a:bodyPr/>
                    <a:lstStyle/>
                    <a:p>
                      <a:pPr>
                        <a:lnSpc>
                          <a:spcPts val="1200"/>
                        </a:lnSpc>
                        <a:spcBef>
                          <a:spcPts val="100"/>
                        </a:spcBef>
                        <a:spcAft>
                          <a:spcPts val="100"/>
                        </a:spcAft>
                      </a:pPr>
                      <a:r>
                        <a:rPr lang="en-GB" sz="1000" dirty="0">
                          <a:solidFill>
                            <a:schemeClr val="tx1"/>
                          </a:solidFill>
                          <a:effectLst/>
                          <a:latin typeface="+mj-lt"/>
                        </a:rPr>
                        <a:t>Minimum or residual flow </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7B7"/>
                    </a:solidFill>
                  </a:tcPr>
                </a:tc>
                <a:tc gridSpan="2">
                  <a:txBody>
                    <a:bodyPr/>
                    <a:lstStyle/>
                    <a:p>
                      <a:pPr>
                        <a:lnSpc>
                          <a:spcPts val="1200"/>
                        </a:lnSpc>
                        <a:spcBef>
                          <a:spcPts val="100"/>
                        </a:spcBef>
                        <a:spcAft>
                          <a:spcPts val="100"/>
                        </a:spcAft>
                      </a:pPr>
                      <a:r>
                        <a:rPr lang="en-GB" sz="1000" dirty="0">
                          <a:solidFill>
                            <a:schemeClr val="tx1"/>
                          </a:solidFill>
                          <a:effectLst/>
                          <a:latin typeface="+mj-lt"/>
                        </a:rPr>
                        <a:t>Allocation limit </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7B7"/>
                    </a:solidFill>
                  </a:tcPr>
                </a:tc>
                <a:tc hMerge="1">
                  <a:txBody>
                    <a:bodyPr/>
                    <a:lstStyle/>
                    <a:p>
                      <a:pPr>
                        <a:lnSpc>
                          <a:spcPts val="1200"/>
                        </a:lnSpc>
                        <a:spcBef>
                          <a:spcPts val="100"/>
                        </a:spcBef>
                        <a:spcAft>
                          <a:spcPts val="100"/>
                        </a:spcAft>
                      </a:pP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7B7"/>
                    </a:solidFill>
                  </a:tcPr>
                </a:tc>
                <a:tc gridSpan="2">
                  <a:txBody>
                    <a:bodyPr/>
                    <a:lstStyle/>
                    <a:p>
                      <a:pPr>
                        <a:lnSpc>
                          <a:spcPts val="1200"/>
                        </a:lnSpc>
                        <a:spcBef>
                          <a:spcPts val="100"/>
                        </a:spcBef>
                        <a:spcAft>
                          <a:spcPts val="100"/>
                        </a:spcAft>
                      </a:pPr>
                      <a:r>
                        <a:rPr lang="en-GB" sz="1000" dirty="0">
                          <a:solidFill>
                            <a:schemeClr val="tx1"/>
                          </a:solidFill>
                          <a:effectLst/>
                          <a:latin typeface="+mj-lt"/>
                        </a:rPr>
                        <a:t>Minimum or residual flow </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7B7"/>
                    </a:solidFill>
                  </a:tcPr>
                </a:tc>
                <a:tc hMerge="1">
                  <a:txBody>
                    <a:bodyPr/>
                    <a:lstStyle/>
                    <a:p>
                      <a:endParaRPr lang="en-NZ"/>
                    </a:p>
                  </a:txBody>
                  <a:tcPr/>
                </a:tc>
                <a:tc>
                  <a:txBody>
                    <a:bodyPr/>
                    <a:lstStyle/>
                    <a:p>
                      <a:pPr>
                        <a:lnSpc>
                          <a:spcPts val="1200"/>
                        </a:lnSpc>
                        <a:spcBef>
                          <a:spcPts val="100"/>
                        </a:spcBef>
                        <a:spcAft>
                          <a:spcPts val="100"/>
                        </a:spcAft>
                      </a:pPr>
                      <a:r>
                        <a:rPr lang="en-GB" sz="1000" dirty="0">
                          <a:solidFill>
                            <a:schemeClr val="tx1"/>
                          </a:solidFill>
                          <a:effectLst/>
                          <a:latin typeface="+mj-lt"/>
                        </a:rPr>
                        <a:t>Allocation limit</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7B7"/>
                    </a:solidFill>
                  </a:tcPr>
                </a:tc>
                <a:tc vMerge="1">
                  <a:txBody>
                    <a:bodyPr/>
                    <a:lstStyle/>
                    <a:p>
                      <a:endParaRPr lang="en-NZ"/>
                    </a:p>
                  </a:txBody>
                  <a:tcPr/>
                </a:tc>
              </a:tr>
              <a:tr h="398512">
                <a:tc rowSpan="2">
                  <a:txBody>
                    <a:bodyPr/>
                    <a:lstStyle/>
                    <a:p>
                      <a:pPr>
                        <a:lnSpc>
                          <a:spcPts val="1200"/>
                        </a:lnSpc>
                        <a:spcBef>
                          <a:spcPts val="100"/>
                        </a:spcBef>
                        <a:spcAft>
                          <a:spcPts val="100"/>
                        </a:spcAft>
                      </a:pPr>
                      <a:r>
                        <a:rPr lang="en-GB" sz="1000" dirty="0">
                          <a:solidFill>
                            <a:schemeClr val="tx1"/>
                          </a:solidFill>
                          <a:effectLst/>
                          <a:latin typeface="+mj-lt"/>
                        </a:rPr>
                        <a:t>Ida Burn above Mt Ida Dam</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nSpc>
                          <a:spcPts val="1200"/>
                        </a:lnSpc>
                        <a:spcBef>
                          <a:spcPts val="100"/>
                        </a:spcBef>
                        <a:spcAft>
                          <a:spcPts val="100"/>
                        </a:spcAft>
                      </a:pPr>
                      <a:r>
                        <a:rPr lang="en-GB" sz="1100" dirty="0">
                          <a:effectLst/>
                          <a:latin typeface="+mj-lt"/>
                        </a:rPr>
                        <a:t>Below proposed Mt Ida Dam</a:t>
                      </a:r>
                      <a:endParaRPr lang="en-NZ" sz="1100" dirty="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lvl="0" indent="-182563">
                        <a:lnSpc>
                          <a:spcPts val="1200"/>
                        </a:lnSpc>
                        <a:spcBef>
                          <a:spcPts val="100"/>
                        </a:spcBef>
                        <a:spcAft>
                          <a:spcPts val="100"/>
                        </a:spcAft>
                        <a:buFont typeface="+mj-lt"/>
                        <a:buAutoNum type="arabicPeriod"/>
                      </a:pPr>
                      <a:r>
                        <a:rPr lang="en-GB" sz="1100" dirty="0">
                          <a:effectLst/>
                          <a:latin typeface="+mj-lt"/>
                        </a:rPr>
                        <a:t>7 L/s Residual flow as per DHA 2006</a:t>
                      </a:r>
                      <a:r>
                        <a:rPr lang="en-GB" sz="1100" dirty="0" smtClean="0">
                          <a:effectLst/>
                          <a:latin typeface="+mj-lt"/>
                        </a:rPr>
                        <a:t>.</a:t>
                      </a:r>
                      <a:endParaRPr lang="en-NZ" sz="1100" dirty="0">
                        <a:effectLst/>
                        <a:latin typeface="+mj-lt"/>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gridSpan="2">
                  <a:txBody>
                    <a:bodyPr/>
                    <a:lstStyle/>
                    <a:p>
                      <a:pPr>
                        <a:lnSpc>
                          <a:spcPts val="1200"/>
                        </a:lnSpc>
                        <a:spcBef>
                          <a:spcPts val="100"/>
                        </a:spcBef>
                        <a:spcAft>
                          <a:spcPts val="100"/>
                        </a:spcAft>
                      </a:pPr>
                      <a:r>
                        <a:rPr lang="en-GB" sz="1100" dirty="0">
                          <a:effectLst/>
                          <a:latin typeface="+mj-lt"/>
                        </a:rPr>
                        <a:t>Unlimited to allow Mt Ida Dam to harvest inflows. </a:t>
                      </a:r>
                      <a:endParaRPr lang="en-NZ" sz="1100" dirty="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pPr>
                        <a:lnSpc>
                          <a:spcPts val="1200"/>
                        </a:lnSpc>
                        <a:spcBef>
                          <a:spcPts val="100"/>
                        </a:spcBef>
                        <a:spcAft>
                          <a:spcPts val="100"/>
                        </a:spcAft>
                      </a:pPr>
                      <a:endParaRPr lang="en-NZ" sz="80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pPr marL="0" marR="0" indent="0" algn="l" defTabSz="914400" rtl="0" eaLnBrk="1" fontAlgn="auto" latinLnBrk="0" hangingPunct="1">
                        <a:lnSpc>
                          <a:spcPts val="1200"/>
                        </a:lnSpc>
                        <a:spcBef>
                          <a:spcPts val="100"/>
                        </a:spcBef>
                        <a:spcAft>
                          <a:spcPts val="100"/>
                        </a:spcAft>
                        <a:buClrTx/>
                        <a:buSzTx/>
                        <a:buFontTx/>
                        <a:buNone/>
                        <a:tabLst/>
                        <a:defRPr/>
                      </a:pPr>
                      <a:r>
                        <a:rPr lang="en-GB" sz="1100" kern="1200" dirty="0" smtClean="0">
                          <a:solidFill>
                            <a:schemeClr val="dk1"/>
                          </a:solidFill>
                          <a:effectLst/>
                          <a:latin typeface="+mn-lt"/>
                          <a:ea typeface="+mn-ea"/>
                          <a:cs typeface="+mn-cs"/>
                        </a:rPr>
                        <a:t>Nil</a:t>
                      </a:r>
                      <a:endParaRPr lang="en-NZ" sz="1100" kern="1200" dirty="0" smtClean="0">
                        <a:solidFill>
                          <a:schemeClr val="dk1"/>
                        </a:solidFill>
                        <a:effectLst/>
                        <a:latin typeface="+mn-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endParaRPr lang="en-NZ"/>
                    </a:p>
                  </a:txBody>
                  <a:tcPr/>
                </a:tc>
                <a:tc rowSpan="2">
                  <a:txBody>
                    <a:bodyPr/>
                    <a:lstStyle/>
                    <a:p>
                      <a:pPr>
                        <a:lnSpc>
                          <a:spcPts val="1200"/>
                        </a:lnSpc>
                        <a:spcBef>
                          <a:spcPts val="100"/>
                        </a:spcBef>
                        <a:spcAft>
                          <a:spcPts val="100"/>
                        </a:spcAft>
                      </a:pPr>
                      <a:r>
                        <a:rPr lang="en-GB" sz="1100" dirty="0">
                          <a:effectLst/>
                          <a:latin typeface="+mj-lt"/>
                        </a:rPr>
                        <a:t>Nil</a:t>
                      </a:r>
                      <a:endParaRPr lang="en-NZ" sz="1100" dirty="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nSpc>
                          <a:spcPts val="1200"/>
                        </a:lnSpc>
                        <a:spcBef>
                          <a:spcPts val="100"/>
                        </a:spcBef>
                        <a:spcAft>
                          <a:spcPts val="100"/>
                        </a:spcAft>
                      </a:pPr>
                      <a:r>
                        <a:rPr lang="en-NZ" sz="1100" dirty="0" smtClean="0">
                          <a:effectLst/>
                          <a:latin typeface="+mj-lt"/>
                          <a:ea typeface="Times New Roman"/>
                          <a:cs typeface="Times New Roman"/>
                        </a:rPr>
                        <a:t>Flushing not considered at this stage as flows are known to disappear in to the gravels downstream of the proposed dam.  </a:t>
                      </a:r>
                    </a:p>
                    <a:p>
                      <a:pPr>
                        <a:lnSpc>
                          <a:spcPts val="1200"/>
                        </a:lnSpc>
                        <a:spcBef>
                          <a:spcPts val="100"/>
                        </a:spcBef>
                        <a:spcAft>
                          <a:spcPts val="100"/>
                        </a:spcAft>
                      </a:pPr>
                      <a:endParaRPr lang="en-NZ" sz="1100" dirty="0" smtClean="0">
                        <a:effectLst/>
                        <a:latin typeface="+mj-lt"/>
                        <a:ea typeface="Times New Roman"/>
                        <a:cs typeface="Times New Roman"/>
                      </a:endParaRPr>
                    </a:p>
                    <a:p>
                      <a:pPr>
                        <a:lnSpc>
                          <a:spcPts val="1200"/>
                        </a:lnSpc>
                        <a:spcBef>
                          <a:spcPts val="100"/>
                        </a:spcBef>
                        <a:spcAft>
                          <a:spcPts val="100"/>
                        </a:spcAft>
                      </a:pPr>
                      <a:r>
                        <a:rPr lang="en-NZ" sz="1100" dirty="0" smtClean="0">
                          <a:effectLst/>
                          <a:latin typeface="+mj-lt"/>
                          <a:ea typeface="Times New Roman"/>
                          <a:cs typeface="Times New Roman"/>
                        </a:rPr>
                        <a:t>For subsequent scenarios active management of flows may be required for sensitive fish species in lower Ida Burn.</a:t>
                      </a:r>
                      <a:endParaRPr lang="en-NZ" sz="1100" dirty="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40160">
                <a:tc vMerge="1">
                  <a:txBody>
                    <a:bodyPr/>
                    <a:lstStyle/>
                    <a:p>
                      <a:endParaRPr lang="en-NZ"/>
                    </a:p>
                  </a:txBody>
                  <a:tcPr/>
                </a:tc>
                <a:tc vMerge="1">
                  <a:txBody>
                    <a:bodyPr/>
                    <a:lstStyle/>
                    <a:p>
                      <a:endParaRPr lang="en-NZ"/>
                    </a:p>
                  </a:txBody>
                  <a:tcPr/>
                </a:tc>
                <a:tc>
                  <a:txBody>
                    <a:bodyPr/>
                    <a:lstStyle/>
                    <a:p>
                      <a:pPr marL="182563" marR="0" lvl="0" indent="-182563" algn="l" defTabSz="914400" rtl="0" eaLnBrk="1" fontAlgn="auto" latinLnBrk="0" hangingPunct="1">
                        <a:lnSpc>
                          <a:spcPts val="1200"/>
                        </a:lnSpc>
                        <a:spcBef>
                          <a:spcPts val="100"/>
                        </a:spcBef>
                        <a:spcAft>
                          <a:spcPts val="100"/>
                        </a:spcAft>
                        <a:buClrTx/>
                        <a:buSzTx/>
                        <a:buFont typeface="+mj-lt"/>
                        <a:buAutoNum type="arabicPeriod" startAt="2"/>
                        <a:tabLst/>
                        <a:defRPr/>
                      </a:pPr>
                      <a:r>
                        <a:rPr lang="en-GB" sz="1100" dirty="0" smtClean="0">
                          <a:effectLst/>
                          <a:latin typeface="+mj-lt"/>
                        </a:rPr>
                        <a:t>Residual flow of natural 7DMALF at Dam site – to be calculated (7 day low flow with 10 year return period = 62 L/s from </a:t>
                      </a:r>
                      <a:r>
                        <a:rPr lang="en-GB" sz="1100" dirty="0" err="1" smtClean="0">
                          <a:effectLst/>
                          <a:latin typeface="+mj-lt"/>
                        </a:rPr>
                        <a:t>Raineffects</a:t>
                      </a:r>
                      <a:r>
                        <a:rPr lang="en-GB" sz="1100" dirty="0" smtClean="0">
                          <a:effectLst/>
                          <a:latin typeface="+mj-lt"/>
                        </a:rPr>
                        <a:t> 2005).</a:t>
                      </a:r>
                      <a:endParaRPr lang="en-NZ" sz="1100" dirty="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NZ"/>
                    </a:p>
                  </a:txBody>
                  <a:tcPr/>
                </a:tc>
                <a:tc hMerge="1" vMerge="1">
                  <a:txBody>
                    <a:bodyPr/>
                    <a:lstStyle/>
                    <a:p>
                      <a:endParaRPr lang="en-NZ"/>
                    </a:p>
                  </a:txBody>
                  <a:tcPr/>
                </a:tc>
                <a:tc gridSpan="2" vMerge="1">
                  <a:txBody>
                    <a:bodyPr/>
                    <a:lstStyle/>
                    <a:p>
                      <a:endParaRPr lang="en-NZ"/>
                    </a:p>
                  </a:txBody>
                  <a:tcPr/>
                </a:tc>
                <a:tc hMerge="1" vMerge="1">
                  <a:txBody>
                    <a:bodyPr/>
                    <a:lstStyle/>
                    <a:p>
                      <a:endParaRPr lang="en-NZ"/>
                    </a:p>
                  </a:txBody>
                  <a:tcPr/>
                </a:tc>
                <a:tc vMerge="1">
                  <a:txBody>
                    <a:bodyPr/>
                    <a:lstStyle/>
                    <a:p>
                      <a:endParaRPr lang="en-NZ"/>
                    </a:p>
                  </a:txBody>
                  <a:tcPr/>
                </a:tc>
                <a:tc vMerge="1">
                  <a:txBody>
                    <a:bodyPr/>
                    <a:lstStyle/>
                    <a:p>
                      <a:endParaRPr lang="en-NZ"/>
                    </a:p>
                  </a:txBody>
                  <a:tcPr/>
                </a:tc>
              </a:tr>
              <a:tr h="1584176">
                <a:tc>
                  <a:txBody>
                    <a:bodyPr/>
                    <a:lstStyle/>
                    <a:p>
                      <a:pPr>
                        <a:lnSpc>
                          <a:spcPts val="1200"/>
                        </a:lnSpc>
                        <a:spcBef>
                          <a:spcPts val="100"/>
                        </a:spcBef>
                        <a:spcAft>
                          <a:spcPts val="100"/>
                        </a:spcAft>
                      </a:pPr>
                      <a:r>
                        <a:rPr lang="en-GB" sz="1000" dirty="0">
                          <a:solidFill>
                            <a:schemeClr val="tx1"/>
                          </a:solidFill>
                          <a:effectLst/>
                          <a:latin typeface="+mj-lt"/>
                        </a:rPr>
                        <a:t>Ida Burn (Including Pool Burn)</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200"/>
                        </a:lnSpc>
                        <a:spcBef>
                          <a:spcPts val="100"/>
                        </a:spcBef>
                        <a:spcAft>
                          <a:spcPts val="100"/>
                        </a:spcAft>
                      </a:pPr>
                      <a:r>
                        <a:rPr lang="en-GB" sz="1100" dirty="0">
                          <a:effectLst/>
                          <a:latin typeface="+mj-lt"/>
                        </a:rPr>
                        <a:t>At Cobb Cottage</a:t>
                      </a:r>
                      <a:endParaRPr lang="en-NZ" sz="1100" dirty="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200"/>
                        </a:lnSpc>
                        <a:spcBef>
                          <a:spcPts val="100"/>
                        </a:spcBef>
                        <a:spcAft>
                          <a:spcPts val="100"/>
                        </a:spcAft>
                      </a:pPr>
                      <a:r>
                        <a:rPr lang="en-GB" sz="1100" dirty="0">
                          <a:effectLst/>
                          <a:latin typeface="+mj-lt"/>
                        </a:rPr>
                        <a:t>Nil as per current consents.</a:t>
                      </a:r>
                      <a:endParaRPr lang="en-NZ" sz="1100" dirty="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6">
                  <a:txBody>
                    <a:bodyPr/>
                    <a:lstStyle/>
                    <a:p>
                      <a:pPr>
                        <a:lnSpc>
                          <a:spcPts val="1200"/>
                        </a:lnSpc>
                        <a:spcBef>
                          <a:spcPts val="100"/>
                        </a:spcBef>
                        <a:spcAft>
                          <a:spcPts val="100"/>
                        </a:spcAft>
                      </a:pPr>
                      <a:r>
                        <a:rPr lang="en-GB" sz="1100" dirty="0">
                          <a:effectLst/>
                          <a:latin typeface="+mj-lt"/>
                        </a:rPr>
                        <a:t>The hydrological model does not consider the Ida Valley and uses measured flows from the Ida Burn at Cobb Cottage which includes the effect of upstream irrigation and operation of the </a:t>
                      </a:r>
                      <a:r>
                        <a:rPr lang="en-GB" sz="1100" dirty="0" err="1">
                          <a:effectLst/>
                          <a:latin typeface="+mj-lt"/>
                        </a:rPr>
                        <a:t>Poolburn</a:t>
                      </a:r>
                      <a:r>
                        <a:rPr lang="en-GB" sz="1100" dirty="0">
                          <a:effectLst/>
                          <a:latin typeface="+mj-lt"/>
                        </a:rPr>
                        <a:t> and </a:t>
                      </a:r>
                      <a:r>
                        <a:rPr lang="en-GB" sz="1100" dirty="0" err="1">
                          <a:effectLst/>
                          <a:latin typeface="+mj-lt"/>
                        </a:rPr>
                        <a:t>Mannorburn</a:t>
                      </a:r>
                      <a:r>
                        <a:rPr lang="en-GB" sz="1100" dirty="0">
                          <a:effectLst/>
                          <a:latin typeface="+mj-lt"/>
                        </a:rPr>
                        <a:t> reservoirs.  In future may need to consider Ida Valley irrigation and separate Pool Burn from the Ida Burn.  </a:t>
                      </a:r>
                      <a:endParaRPr lang="en-NZ" sz="1100" dirty="0">
                        <a:effectLst/>
                        <a:latin typeface="+mj-lt"/>
                      </a:endParaRPr>
                    </a:p>
                    <a:p>
                      <a:pPr>
                        <a:lnSpc>
                          <a:spcPts val="1200"/>
                        </a:lnSpc>
                        <a:spcBef>
                          <a:spcPts val="100"/>
                        </a:spcBef>
                        <a:spcAft>
                          <a:spcPts val="100"/>
                        </a:spcAft>
                      </a:pPr>
                      <a:r>
                        <a:rPr lang="en-GB" sz="1100" dirty="0">
                          <a:effectLst/>
                          <a:latin typeface="+mj-lt"/>
                        </a:rPr>
                        <a:t> </a:t>
                      </a:r>
                      <a:endParaRPr lang="en-NZ" sz="1100" dirty="0">
                        <a:effectLst/>
                        <a:latin typeface="+mj-lt"/>
                      </a:endParaRPr>
                    </a:p>
                    <a:p>
                      <a:pPr>
                        <a:lnSpc>
                          <a:spcPts val="1200"/>
                        </a:lnSpc>
                        <a:spcBef>
                          <a:spcPts val="100"/>
                        </a:spcBef>
                        <a:spcAft>
                          <a:spcPts val="100"/>
                        </a:spcAft>
                      </a:pPr>
                      <a:r>
                        <a:rPr lang="en-GB" sz="1100" dirty="0">
                          <a:effectLst/>
                          <a:latin typeface="+mj-lt"/>
                        </a:rPr>
                        <a:t>Allocation from the Pool Burn is expected to be very high, and may need to be reduced in subsequent scenarios.  </a:t>
                      </a:r>
                      <a:endParaRPr lang="en-NZ" sz="1100" dirty="0">
                        <a:effectLst/>
                        <a:latin typeface="+mj-lt"/>
                      </a:endParaRPr>
                    </a:p>
                    <a:p>
                      <a:pPr>
                        <a:lnSpc>
                          <a:spcPts val="1200"/>
                        </a:lnSpc>
                        <a:spcBef>
                          <a:spcPts val="100"/>
                        </a:spcBef>
                        <a:spcAft>
                          <a:spcPts val="100"/>
                        </a:spcAft>
                      </a:pPr>
                      <a:r>
                        <a:rPr lang="en-GB" sz="1100" dirty="0">
                          <a:effectLst/>
                          <a:latin typeface="+mj-lt"/>
                        </a:rPr>
                        <a:t> </a:t>
                      </a:r>
                      <a:endParaRPr lang="en-NZ" sz="1100" dirty="0">
                        <a:effectLst/>
                        <a:latin typeface="+mj-lt"/>
                      </a:endParaRPr>
                    </a:p>
                    <a:p>
                      <a:pPr>
                        <a:lnSpc>
                          <a:spcPts val="1200"/>
                        </a:lnSpc>
                        <a:spcBef>
                          <a:spcPts val="100"/>
                        </a:spcBef>
                        <a:spcAft>
                          <a:spcPts val="100"/>
                        </a:spcAft>
                      </a:pPr>
                      <a:r>
                        <a:rPr lang="en-GB" sz="1100" dirty="0">
                          <a:effectLst/>
                          <a:latin typeface="+mj-lt"/>
                        </a:rPr>
                        <a:t>Flushing from the </a:t>
                      </a:r>
                      <a:r>
                        <a:rPr lang="en-GB" sz="1100" dirty="0" err="1">
                          <a:effectLst/>
                          <a:latin typeface="+mj-lt"/>
                        </a:rPr>
                        <a:t>Poolburn</a:t>
                      </a:r>
                      <a:r>
                        <a:rPr lang="en-GB" sz="1100" dirty="0">
                          <a:effectLst/>
                          <a:latin typeface="+mj-lt"/>
                        </a:rPr>
                        <a:t> dam is not considered.</a:t>
                      </a:r>
                      <a:endParaRPr lang="en-NZ" sz="1100" dirty="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NZ"/>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NZ"/>
                    </a:p>
                  </a:txBody>
                  <a:tcPr/>
                </a:tc>
                <a:tc hMerge="1">
                  <a:txBody>
                    <a:bodyPr/>
                    <a:lstStyle/>
                    <a:p>
                      <a:endParaRPr lang="en-NZ"/>
                    </a:p>
                  </a:txBody>
                  <a:tcPr/>
                </a:tc>
                <a:tc hMerge="1">
                  <a:txBody>
                    <a:bodyPr/>
                    <a:lstStyle/>
                    <a:p>
                      <a:endParaRPr lang="en-NZ"/>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NZ"/>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20080">
                <a:tc rowSpan="2">
                  <a:txBody>
                    <a:bodyPr/>
                    <a:lstStyle/>
                    <a:p>
                      <a:pPr>
                        <a:lnSpc>
                          <a:spcPts val="1200"/>
                        </a:lnSpc>
                        <a:spcBef>
                          <a:spcPts val="100"/>
                        </a:spcBef>
                        <a:spcAft>
                          <a:spcPts val="100"/>
                        </a:spcAft>
                      </a:pPr>
                      <a:r>
                        <a:rPr lang="en-GB" sz="1000" dirty="0" err="1">
                          <a:solidFill>
                            <a:schemeClr val="tx1"/>
                          </a:solidFill>
                          <a:effectLst/>
                          <a:latin typeface="+mj-lt"/>
                        </a:rPr>
                        <a:t>Thomsons</a:t>
                      </a:r>
                      <a:r>
                        <a:rPr lang="en-GB" sz="1000" dirty="0">
                          <a:solidFill>
                            <a:schemeClr val="tx1"/>
                          </a:solidFill>
                          <a:effectLst/>
                          <a:latin typeface="+mj-lt"/>
                        </a:rPr>
                        <a:t> Creek</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nSpc>
                          <a:spcPts val="1200"/>
                        </a:lnSpc>
                        <a:spcBef>
                          <a:spcPts val="100"/>
                        </a:spcBef>
                        <a:spcAft>
                          <a:spcPts val="100"/>
                        </a:spcAft>
                      </a:pPr>
                      <a:r>
                        <a:rPr lang="en-GB" sz="1100" dirty="0">
                          <a:effectLst/>
                          <a:latin typeface="+mj-lt"/>
                        </a:rPr>
                        <a:t>At diversion weir (recorder may need to re-established)</a:t>
                      </a:r>
                      <a:endParaRPr lang="en-NZ" sz="1100" dirty="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lvl="0" indent="-182563">
                        <a:lnSpc>
                          <a:spcPts val="1200"/>
                        </a:lnSpc>
                        <a:spcBef>
                          <a:spcPts val="100"/>
                        </a:spcBef>
                        <a:spcAft>
                          <a:spcPts val="100"/>
                        </a:spcAft>
                        <a:buFont typeface="+mj-lt"/>
                        <a:buAutoNum type="arabicPeriod"/>
                      </a:pPr>
                      <a:r>
                        <a:rPr lang="en-GB" sz="1100" dirty="0">
                          <a:effectLst/>
                          <a:latin typeface="+mj-lt"/>
                        </a:rPr>
                        <a:t>Nil as per current consents.</a:t>
                      </a:r>
                      <a:endParaRPr lang="en-NZ" sz="1100" dirty="0">
                        <a:effectLst/>
                        <a:latin typeface="+mj-lt"/>
                      </a:endParaRPr>
                    </a:p>
                    <a:p>
                      <a:pPr marL="228600">
                        <a:lnSpc>
                          <a:spcPts val="1200"/>
                        </a:lnSpc>
                        <a:spcBef>
                          <a:spcPts val="100"/>
                        </a:spcBef>
                        <a:spcAft>
                          <a:spcPts val="100"/>
                        </a:spcAft>
                      </a:pPr>
                      <a:r>
                        <a:rPr lang="en-GB" sz="1100" dirty="0">
                          <a:effectLst/>
                          <a:latin typeface="+mj-lt"/>
                        </a:rPr>
                        <a:t> </a:t>
                      </a:r>
                      <a:endParaRPr lang="en-NZ" sz="1100" dirty="0">
                        <a:effectLst/>
                        <a:latin typeface="+mj-lt"/>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Bef>
                          <a:spcPts val="100"/>
                        </a:spcBef>
                        <a:spcAft>
                          <a:spcPts val="100"/>
                        </a:spcAft>
                      </a:pPr>
                      <a:r>
                        <a:rPr lang="en-GB" sz="1100" dirty="0">
                          <a:effectLst/>
                          <a:latin typeface="+mj-lt"/>
                        </a:rPr>
                        <a:t>Consented consumptive primary take 1,562.09 L/s</a:t>
                      </a:r>
                      <a:r>
                        <a:rPr lang="en-GB" sz="1100" dirty="0" smtClean="0">
                          <a:effectLst/>
                          <a:latin typeface="+mj-lt"/>
                        </a:rPr>
                        <a:t>.</a:t>
                      </a:r>
                      <a:endParaRPr lang="en-NZ" sz="1100" dirty="0">
                        <a:effectLst/>
                        <a:latin typeface="+mj-lt"/>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nSpc>
                          <a:spcPts val="1200"/>
                        </a:lnSpc>
                        <a:spcBef>
                          <a:spcPts val="100"/>
                        </a:spcBef>
                        <a:spcAft>
                          <a:spcPts val="100"/>
                        </a:spcAft>
                      </a:pPr>
                      <a:r>
                        <a:rPr lang="en-NZ" sz="1100" dirty="0" smtClean="0">
                          <a:effectLst/>
                          <a:latin typeface="+mj-lt"/>
                          <a:ea typeface="Times New Roman"/>
                          <a:cs typeface="Times New Roman"/>
                        </a:rPr>
                        <a:t>Nil</a:t>
                      </a: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NZ"/>
                    </a:p>
                  </a:txBody>
                  <a:tcPr/>
                </a:tc>
                <a:tc gridSpan="2">
                  <a:txBody>
                    <a:bodyPr/>
                    <a:lstStyle/>
                    <a:p>
                      <a:pPr>
                        <a:lnSpc>
                          <a:spcPts val="1200"/>
                        </a:lnSpc>
                        <a:spcBef>
                          <a:spcPts val="100"/>
                        </a:spcBef>
                        <a:spcAft>
                          <a:spcPts val="100"/>
                        </a:spcAft>
                      </a:pPr>
                      <a:r>
                        <a:rPr lang="en-NZ" sz="1100" dirty="0" smtClean="0">
                          <a:effectLst/>
                          <a:latin typeface="+mj-lt"/>
                          <a:ea typeface="Times New Roman"/>
                          <a:cs typeface="Times New Roman"/>
                        </a:rPr>
                        <a:t>Nil</a:t>
                      </a: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N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nSpc>
                          <a:spcPts val="1200"/>
                        </a:lnSpc>
                        <a:spcBef>
                          <a:spcPts val="100"/>
                        </a:spcBef>
                        <a:spcAft>
                          <a:spcPts val="100"/>
                        </a:spcAft>
                      </a:pPr>
                      <a:r>
                        <a:rPr lang="en-GB" sz="1000" dirty="0" smtClean="0">
                          <a:effectLst/>
                          <a:latin typeface="+mj-lt"/>
                        </a:rPr>
                        <a:t>Nil</a:t>
                      </a:r>
                      <a:r>
                        <a:rPr lang="en-GB" sz="1000" dirty="0">
                          <a:effectLst/>
                          <a:latin typeface="+mj-lt"/>
                        </a:rPr>
                        <a:t> </a:t>
                      </a:r>
                      <a:endParaRPr lang="en-NZ" sz="1000" dirty="0">
                        <a:effectLst/>
                        <a:latin typeface="+mj-lt"/>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59160">
                <a:tc vMerge="1">
                  <a:txBody>
                    <a:bodyPr/>
                    <a:lstStyle/>
                    <a:p>
                      <a:endParaRPr lang="en-NZ"/>
                    </a:p>
                  </a:txBody>
                  <a:tcPr/>
                </a:tc>
                <a:tc vMerge="1">
                  <a:txBody>
                    <a:bodyPr/>
                    <a:lstStyle/>
                    <a:p>
                      <a:endParaRPr lang="en-NZ"/>
                    </a:p>
                  </a:txBody>
                  <a:tcPr/>
                </a:tc>
                <a:tc>
                  <a:txBody>
                    <a:bodyPr/>
                    <a:lstStyle/>
                    <a:p>
                      <a:pPr marL="182563" marR="0" lvl="0" indent="-182563" algn="l" defTabSz="914400" rtl="0" eaLnBrk="1" fontAlgn="auto" latinLnBrk="0" hangingPunct="1">
                        <a:lnSpc>
                          <a:spcPts val="1200"/>
                        </a:lnSpc>
                        <a:spcBef>
                          <a:spcPts val="100"/>
                        </a:spcBef>
                        <a:spcAft>
                          <a:spcPts val="100"/>
                        </a:spcAft>
                        <a:buClrTx/>
                        <a:buSzTx/>
                        <a:buFont typeface="+mj-lt"/>
                        <a:buAutoNum type="arabicPeriod" startAt="2"/>
                        <a:tabLst/>
                        <a:defRPr/>
                      </a:pPr>
                      <a:r>
                        <a:rPr lang="en-GB" sz="1100" dirty="0" smtClean="0">
                          <a:effectLst/>
                          <a:latin typeface="+mj-lt"/>
                        </a:rPr>
                        <a:t>170 L/s being 7DMALF</a:t>
                      </a:r>
                      <a:endParaRPr lang="en-NZ" sz="1100" dirty="0" smtClean="0">
                        <a:effectLst/>
                        <a:latin typeface="+mj-lt"/>
                        <a:ea typeface="Times New Roman"/>
                        <a:cs typeface="Times New Roman"/>
                      </a:endParaRPr>
                    </a:p>
                    <a:p>
                      <a:pPr marL="342900" lvl="0" indent="-342900">
                        <a:lnSpc>
                          <a:spcPts val="1200"/>
                        </a:lnSpc>
                        <a:spcBef>
                          <a:spcPts val="100"/>
                        </a:spcBef>
                        <a:spcAft>
                          <a:spcPts val="100"/>
                        </a:spcAft>
                        <a:buFont typeface="+mj-lt"/>
                        <a:buAutoNum type="arabicPeriod" startAt="2"/>
                      </a:pP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Bef>
                          <a:spcPts val="100"/>
                        </a:spcBef>
                        <a:spcAft>
                          <a:spcPts val="100"/>
                        </a:spcAft>
                      </a:pPr>
                      <a:r>
                        <a:rPr lang="en-GB" sz="1100" dirty="0" smtClean="0">
                          <a:effectLst/>
                          <a:latin typeface="+mj-lt"/>
                        </a:rPr>
                        <a:t>180 L/s being 90 % reliable water </a:t>
                      </a:r>
                      <a:r>
                        <a:rPr lang="en-GB" sz="1100" dirty="0" err="1" smtClean="0">
                          <a:effectLst/>
                          <a:latin typeface="+mj-lt"/>
                        </a:rPr>
                        <a:t>Aqualinc</a:t>
                      </a:r>
                      <a:r>
                        <a:rPr lang="en-GB" sz="1100" dirty="0" smtClean="0">
                          <a:effectLst/>
                          <a:latin typeface="+mj-lt"/>
                        </a:rPr>
                        <a:t> 2013.</a:t>
                      </a: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nSpc>
                          <a:spcPts val="1200"/>
                        </a:lnSpc>
                        <a:spcBef>
                          <a:spcPts val="100"/>
                        </a:spcBef>
                        <a:spcAft>
                          <a:spcPts val="100"/>
                        </a:spcAft>
                      </a:pPr>
                      <a:r>
                        <a:rPr lang="en-GB" sz="1100" dirty="0" smtClean="0">
                          <a:effectLst/>
                          <a:latin typeface="+mj-lt"/>
                        </a:rPr>
                        <a:t>350 L/s being Primary minimum flow plus primary allocation limit.</a:t>
                      </a: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NZ"/>
                    </a:p>
                  </a:txBody>
                  <a:tcPr/>
                </a:tc>
                <a:tc gridSpan="2">
                  <a:txBody>
                    <a:bodyPr/>
                    <a:lstStyle/>
                    <a:p>
                      <a:pPr>
                        <a:lnSpc>
                          <a:spcPts val="1200"/>
                        </a:lnSpc>
                        <a:spcBef>
                          <a:spcPts val="100"/>
                        </a:spcBef>
                        <a:spcAft>
                          <a:spcPts val="100"/>
                        </a:spcAft>
                      </a:pPr>
                      <a:r>
                        <a:rPr lang="en-GB" sz="1100" kern="1200" dirty="0" smtClean="0">
                          <a:solidFill>
                            <a:schemeClr val="dk1"/>
                          </a:solidFill>
                          <a:effectLst/>
                          <a:latin typeface="+mn-lt"/>
                          <a:ea typeface="+mn-ea"/>
                          <a:cs typeface="+mn-cs"/>
                        </a:rPr>
                        <a:t>1,382.09 L/s being unreliable part of current consented take.</a:t>
                      </a:r>
                      <a:endParaRPr lang="en-NZ" sz="11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NZ"/>
                    </a:p>
                  </a:txBody>
                  <a:tcPr/>
                </a:tc>
                <a:tc vMerge="1">
                  <a:txBody>
                    <a:bodyPr/>
                    <a:lstStyle/>
                    <a:p>
                      <a:pPr>
                        <a:lnSpc>
                          <a:spcPts val="1200"/>
                        </a:lnSpc>
                        <a:spcBef>
                          <a:spcPts val="100"/>
                        </a:spcBef>
                        <a:spcAft>
                          <a:spcPts val="100"/>
                        </a:spcAft>
                      </a:pPr>
                      <a:endParaRPr lang="en-NZ" sz="1000" dirty="0">
                        <a:effectLst/>
                        <a:latin typeface="+mj-lt"/>
                        <a:ea typeface="Times New Roman"/>
                        <a:cs typeface="Times New Roman"/>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40743097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Hydrological Model Scenarios</a:t>
            </a:r>
            <a:endParaRPr lang="en-NZ" dirty="0"/>
          </a:p>
        </p:txBody>
      </p:sp>
      <p:graphicFrame>
        <p:nvGraphicFramePr>
          <p:cNvPr id="5" name="Table 4"/>
          <p:cNvGraphicFramePr>
            <a:graphicFrameLocks noGrp="1"/>
          </p:cNvGraphicFramePr>
          <p:nvPr>
            <p:extLst>
              <p:ext uri="{D42A27DB-BD31-4B8C-83A1-F6EECF244321}">
                <p14:modId xmlns:p14="http://schemas.microsoft.com/office/powerpoint/2010/main" val="125204863"/>
              </p:ext>
            </p:extLst>
          </p:nvPr>
        </p:nvGraphicFramePr>
        <p:xfrm>
          <a:off x="179512" y="188640"/>
          <a:ext cx="8825518" cy="5976664"/>
        </p:xfrm>
        <a:graphic>
          <a:graphicData uri="http://schemas.openxmlformats.org/drawingml/2006/table">
            <a:tbl>
              <a:tblPr firstRow="1" firstCol="1" bandRow="1">
                <a:tableStyleId>{5C22544A-7EE6-4342-B048-85BDC9FD1C3A}</a:tableStyleId>
              </a:tblPr>
              <a:tblGrid>
                <a:gridCol w="864096"/>
                <a:gridCol w="864096"/>
                <a:gridCol w="1008112"/>
                <a:gridCol w="1656184"/>
                <a:gridCol w="1440160"/>
                <a:gridCol w="1512168"/>
                <a:gridCol w="1480702"/>
              </a:tblGrid>
              <a:tr h="48609">
                <a:tc rowSpan="2">
                  <a:txBody>
                    <a:bodyPr/>
                    <a:lstStyle/>
                    <a:p>
                      <a:pPr>
                        <a:spcBef>
                          <a:spcPts val="400"/>
                        </a:spcBef>
                        <a:spcAft>
                          <a:spcPts val="400"/>
                        </a:spcAft>
                      </a:pPr>
                      <a:r>
                        <a:rPr lang="en-GB" sz="1000" dirty="0">
                          <a:solidFill>
                            <a:schemeClr val="tx1"/>
                          </a:solidFill>
                          <a:effectLst/>
                          <a:latin typeface="+mj-lt"/>
                        </a:rPr>
                        <a:t>Sub catchment allocation zone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spcBef>
                          <a:spcPts val="400"/>
                        </a:spcBef>
                        <a:spcAft>
                          <a:spcPts val="400"/>
                        </a:spcAft>
                      </a:pPr>
                      <a:r>
                        <a:rPr lang="en-GB" sz="1000" dirty="0">
                          <a:solidFill>
                            <a:schemeClr val="tx1"/>
                          </a:solidFill>
                          <a:effectLst/>
                          <a:latin typeface="+mj-lt"/>
                        </a:rPr>
                        <a:t>Location of minimum flow site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spcBef>
                          <a:spcPts val="400"/>
                        </a:spcBef>
                        <a:spcAft>
                          <a:spcPts val="400"/>
                        </a:spcAft>
                      </a:pPr>
                      <a:r>
                        <a:rPr lang="en-GB" sz="1000" dirty="0">
                          <a:solidFill>
                            <a:schemeClr val="tx1"/>
                          </a:solidFill>
                          <a:effectLst/>
                          <a:latin typeface="+mj-lt"/>
                        </a:rPr>
                        <a:t>Primary Allocation criteria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NZ"/>
                    </a:p>
                  </a:txBody>
                  <a:tcPr/>
                </a:tc>
                <a:tc gridSpan="2">
                  <a:txBody>
                    <a:bodyPr/>
                    <a:lstStyle/>
                    <a:p>
                      <a:pPr>
                        <a:spcBef>
                          <a:spcPts val="400"/>
                        </a:spcBef>
                        <a:spcAft>
                          <a:spcPts val="400"/>
                        </a:spcAft>
                      </a:pPr>
                      <a:r>
                        <a:rPr lang="en-GB" sz="1000" dirty="0">
                          <a:solidFill>
                            <a:schemeClr val="tx1"/>
                          </a:solidFill>
                          <a:effectLst/>
                          <a:latin typeface="+mj-lt"/>
                        </a:rPr>
                        <a:t>Secondary Allocation criteria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NZ"/>
                    </a:p>
                  </a:txBody>
                  <a:tcPr/>
                </a:tc>
                <a:tc rowSpan="2">
                  <a:txBody>
                    <a:bodyPr/>
                    <a:lstStyle/>
                    <a:p>
                      <a:pPr>
                        <a:spcBef>
                          <a:spcPts val="400"/>
                        </a:spcBef>
                        <a:spcAft>
                          <a:spcPts val="400"/>
                        </a:spcAft>
                      </a:pPr>
                      <a:r>
                        <a:rPr lang="en-GB" sz="1000" dirty="0">
                          <a:solidFill>
                            <a:schemeClr val="tx1"/>
                          </a:solidFill>
                          <a:effectLst/>
                          <a:latin typeface="+mj-lt"/>
                        </a:rPr>
                        <a:t>Other environmental flow requirements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7217">
                <a:tc vMerge="1">
                  <a:txBody>
                    <a:bodyPr/>
                    <a:lstStyle/>
                    <a:p>
                      <a:endParaRPr lang="en-NZ"/>
                    </a:p>
                  </a:txBody>
                  <a:tcPr/>
                </a:tc>
                <a:tc vMerge="1">
                  <a:txBody>
                    <a:bodyPr/>
                    <a:lstStyle/>
                    <a:p>
                      <a:endParaRPr lang="en-NZ"/>
                    </a:p>
                  </a:txBody>
                  <a:tcPr/>
                </a:tc>
                <a:tc>
                  <a:txBody>
                    <a:bodyPr/>
                    <a:lstStyle/>
                    <a:p>
                      <a:pPr>
                        <a:lnSpc>
                          <a:spcPts val="1200"/>
                        </a:lnSpc>
                        <a:spcBef>
                          <a:spcPts val="100"/>
                        </a:spcBef>
                        <a:spcAft>
                          <a:spcPts val="100"/>
                        </a:spcAft>
                      </a:pPr>
                      <a:r>
                        <a:rPr lang="en-GB" sz="1000" dirty="0">
                          <a:solidFill>
                            <a:schemeClr val="tx1"/>
                          </a:solidFill>
                          <a:effectLst/>
                          <a:latin typeface="+mj-lt"/>
                        </a:rPr>
                        <a:t>Minimum or residual flow </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7B7"/>
                    </a:solidFill>
                  </a:tcPr>
                </a:tc>
                <a:tc>
                  <a:txBody>
                    <a:bodyPr/>
                    <a:lstStyle/>
                    <a:p>
                      <a:pPr>
                        <a:lnSpc>
                          <a:spcPts val="1200"/>
                        </a:lnSpc>
                        <a:spcBef>
                          <a:spcPts val="100"/>
                        </a:spcBef>
                        <a:spcAft>
                          <a:spcPts val="100"/>
                        </a:spcAft>
                      </a:pPr>
                      <a:r>
                        <a:rPr lang="en-GB" sz="1000" dirty="0">
                          <a:solidFill>
                            <a:schemeClr val="tx1"/>
                          </a:solidFill>
                          <a:effectLst/>
                          <a:latin typeface="+mj-lt"/>
                        </a:rPr>
                        <a:t>Allocation limit </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7B7"/>
                    </a:solidFill>
                  </a:tcPr>
                </a:tc>
                <a:tc>
                  <a:txBody>
                    <a:bodyPr/>
                    <a:lstStyle/>
                    <a:p>
                      <a:pPr>
                        <a:lnSpc>
                          <a:spcPts val="1200"/>
                        </a:lnSpc>
                        <a:spcBef>
                          <a:spcPts val="100"/>
                        </a:spcBef>
                        <a:spcAft>
                          <a:spcPts val="100"/>
                        </a:spcAft>
                      </a:pPr>
                      <a:r>
                        <a:rPr lang="en-GB" sz="1000" dirty="0">
                          <a:solidFill>
                            <a:schemeClr val="tx1"/>
                          </a:solidFill>
                          <a:effectLst/>
                          <a:latin typeface="+mj-lt"/>
                        </a:rPr>
                        <a:t>Minimum or residual flow </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7B7"/>
                    </a:solidFill>
                  </a:tcPr>
                </a:tc>
                <a:tc>
                  <a:txBody>
                    <a:bodyPr/>
                    <a:lstStyle/>
                    <a:p>
                      <a:pPr>
                        <a:lnSpc>
                          <a:spcPts val="1200"/>
                        </a:lnSpc>
                        <a:spcBef>
                          <a:spcPts val="100"/>
                        </a:spcBef>
                        <a:spcAft>
                          <a:spcPts val="100"/>
                        </a:spcAft>
                      </a:pPr>
                      <a:r>
                        <a:rPr lang="en-GB" sz="1000" dirty="0">
                          <a:solidFill>
                            <a:schemeClr val="tx1"/>
                          </a:solidFill>
                          <a:effectLst/>
                          <a:latin typeface="+mj-lt"/>
                        </a:rPr>
                        <a:t>Allocation limit</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7B7"/>
                    </a:solidFill>
                  </a:tcPr>
                </a:tc>
                <a:tc vMerge="1">
                  <a:txBody>
                    <a:bodyPr/>
                    <a:lstStyle/>
                    <a:p>
                      <a:endParaRPr lang="en-NZ"/>
                    </a:p>
                  </a:txBody>
                  <a:tcPr/>
                </a:tc>
              </a:tr>
              <a:tr h="1190600">
                <a:tc rowSpan="2">
                  <a:txBody>
                    <a:bodyPr/>
                    <a:lstStyle/>
                    <a:p>
                      <a:pPr>
                        <a:lnSpc>
                          <a:spcPts val="1200"/>
                        </a:lnSpc>
                        <a:spcBef>
                          <a:spcPts val="100"/>
                        </a:spcBef>
                        <a:spcAft>
                          <a:spcPts val="100"/>
                        </a:spcAft>
                      </a:pPr>
                      <a:r>
                        <a:rPr lang="en-GB" sz="1000" dirty="0" err="1">
                          <a:solidFill>
                            <a:schemeClr val="tx1"/>
                          </a:solidFill>
                          <a:effectLst/>
                          <a:latin typeface="+mj-lt"/>
                        </a:rPr>
                        <a:t>Manuherikia</a:t>
                      </a:r>
                      <a:r>
                        <a:rPr lang="en-GB" sz="1000" dirty="0">
                          <a:solidFill>
                            <a:schemeClr val="tx1"/>
                          </a:solidFill>
                          <a:effectLst/>
                          <a:latin typeface="+mj-lt"/>
                        </a:rPr>
                        <a:t> Upper </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nSpc>
                          <a:spcPts val="1200"/>
                        </a:lnSpc>
                        <a:spcBef>
                          <a:spcPts val="100"/>
                        </a:spcBef>
                        <a:spcAft>
                          <a:spcPts val="100"/>
                        </a:spcAft>
                      </a:pPr>
                      <a:r>
                        <a:rPr lang="en-GB" sz="1100" dirty="0">
                          <a:effectLst/>
                          <a:latin typeface="+mj-lt"/>
                        </a:rPr>
                        <a:t>At </a:t>
                      </a:r>
                      <a:r>
                        <a:rPr lang="en-GB" sz="1100" dirty="0" err="1">
                          <a:effectLst/>
                          <a:latin typeface="+mj-lt"/>
                        </a:rPr>
                        <a:t>Ophir</a:t>
                      </a:r>
                      <a:r>
                        <a:rPr lang="en-GB" sz="1100" dirty="0">
                          <a:effectLst/>
                          <a:latin typeface="+mj-lt"/>
                        </a:rPr>
                        <a:t> </a:t>
                      </a:r>
                      <a:endParaRPr lang="en-NZ" sz="1100" dirty="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nSpc>
                          <a:spcPts val="1200"/>
                        </a:lnSpc>
                        <a:spcBef>
                          <a:spcPts val="100"/>
                        </a:spcBef>
                        <a:spcAft>
                          <a:spcPts val="100"/>
                        </a:spcAft>
                      </a:pPr>
                      <a:r>
                        <a:rPr lang="en-GB" sz="1100" dirty="0">
                          <a:effectLst/>
                          <a:latin typeface="+mj-lt"/>
                        </a:rPr>
                        <a:t>820 L/s as per ORC plan</a:t>
                      </a:r>
                      <a:endParaRPr lang="en-NZ" sz="1100" dirty="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2563" lvl="0" indent="-182563">
                        <a:lnSpc>
                          <a:spcPts val="1200"/>
                        </a:lnSpc>
                        <a:spcBef>
                          <a:spcPts val="100"/>
                        </a:spcBef>
                        <a:spcAft>
                          <a:spcPts val="100"/>
                        </a:spcAft>
                        <a:buFont typeface="+mj-lt"/>
                        <a:buAutoNum type="arabicPeriod"/>
                      </a:pPr>
                      <a:r>
                        <a:rPr lang="en-GB" sz="1100" dirty="0">
                          <a:effectLst/>
                          <a:latin typeface="+mj-lt"/>
                        </a:rPr>
                        <a:t>Consented consumptive primary take 8,029.08 L/s (excluding takes associated with Mt Ida Race, Falls Dam and </a:t>
                      </a:r>
                      <a:r>
                        <a:rPr lang="en-GB" sz="1100" dirty="0" err="1">
                          <a:effectLst/>
                          <a:latin typeface="+mj-lt"/>
                        </a:rPr>
                        <a:t>Poolburn</a:t>
                      </a:r>
                      <a:r>
                        <a:rPr lang="en-GB" sz="1100" dirty="0">
                          <a:effectLst/>
                          <a:latin typeface="+mj-lt"/>
                        </a:rPr>
                        <a:t>/Upper </a:t>
                      </a:r>
                      <a:r>
                        <a:rPr lang="en-GB" sz="1100" dirty="0" err="1">
                          <a:effectLst/>
                          <a:latin typeface="+mj-lt"/>
                        </a:rPr>
                        <a:t>Manorburn</a:t>
                      </a:r>
                      <a:r>
                        <a:rPr lang="en-GB" sz="1100" dirty="0">
                          <a:effectLst/>
                          <a:latin typeface="+mj-lt"/>
                        </a:rPr>
                        <a:t> reservoirs). </a:t>
                      </a:r>
                      <a:endParaRPr lang="en-NZ" sz="1100" dirty="0">
                        <a:effectLst/>
                        <a:latin typeface="+mj-lt"/>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100"/>
                        </a:spcBef>
                        <a:spcAft>
                          <a:spcPts val="100"/>
                        </a:spcAft>
                      </a:pPr>
                      <a:r>
                        <a:rPr lang="en-GB" sz="1100" dirty="0" smtClean="0">
                          <a:effectLst/>
                          <a:latin typeface="+mj-lt"/>
                        </a:rPr>
                        <a:t>820 L/s as per ORC plan. </a:t>
                      </a:r>
                      <a:endParaRPr lang="en-NZ" sz="1100" dirty="0" smtClean="0">
                        <a:effectLst/>
                        <a:latin typeface="+mj-lt"/>
                      </a:endParaRPr>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effectLst/>
                          <a:latin typeface="+mj-lt"/>
                        </a:rPr>
                        <a:t>Consented consumptive secondary take 123.60 L/s (excluding takes associated with Mt Ida Race and Falls Dam).</a:t>
                      </a:r>
                      <a:endParaRPr lang="en-NZ" dirty="0"/>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indent="0" algn="l">
                        <a:lnSpc>
                          <a:spcPts val="1200"/>
                        </a:lnSpc>
                        <a:spcBef>
                          <a:spcPts val="100"/>
                        </a:spcBef>
                        <a:spcAft>
                          <a:spcPts val="100"/>
                        </a:spcAft>
                      </a:pPr>
                      <a:r>
                        <a:rPr lang="en-GB" sz="1000" dirty="0" smtClean="0">
                          <a:effectLst/>
                          <a:latin typeface="+mj-lt"/>
                        </a:rPr>
                        <a:t>Nil</a:t>
                      </a:r>
                      <a:r>
                        <a:rPr lang="en-GB" sz="1000" dirty="0">
                          <a:effectLst/>
                          <a:latin typeface="+mj-lt"/>
                        </a:rPr>
                        <a:t> </a:t>
                      </a:r>
                      <a:endParaRPr lang="en-NZ" sz="1000" dirty="0">
                        <a:effectLst/>
                        <a:latin typeface="+mj-lt"/>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92088">
                <a:tc vMerge="1">
                  <a:txBody>
                    <a:bodyPr/>
                    <a:lstStyle/>
                    <a:p>
                      <a:endParaRPr lang="en-NZ"/>
                    </a:p>
                  </a:txBody>
                  <a:tcPr/>
                </a:tc>
                <a:tc vMerge="1">
                  <a:txBody>
                    <a:bodyPr/>
                    <a:lstStyle/>
                    <a:p>
                      <a:endParaRPr lang="en-NZ"/>
                    </a:p>
                  </a:txBody>
                  <a:tcPr/>
                </a:tc>
                <a:tc vMerge="1">
                  <a:txBody>
                    <a:bodyPr/>
                    <a:lstStyle/>
                    <a:p>
                      <a:endParaRPr lang="en-NZ"/>
                    </a:p>
                  </a:txBody>
                  <a:tcPr/>
                </a:tc>
                <a:tc>
                  <a:txBody>
                    <a:bodyPr/>
                    <a:lstStyle/>
                    <a:p>
                      <a:pPr marL="182563" marR="0" lvl="0" indent="-182563" algn="l" defTabSz="914400" rtl="0" eaLnBrk="1" fontAlgn="auto" latinLnBrk="0" hangingPunct="1">
                        <a:lnSpc>
                          <a:spcPts val="1200"/>
                        </a:lnSpc>
                        <a:spcBef>
                          <a:spcPts val="100"/>
                        </a:spcBef>
                        <a:spcAft>
                          <a:spcPts val="100"/>
                        </a:spcAft>
                        <a:buClrTx/>
                        <a:buSzTx/>
                        <a:buFont typeface="+mj-lt"/>
                        <a:buAutoNum type="arabicPeriod" startAt="2"/>
                        <a:tabLst/>
                        <a:defRPr/>
                      </a:pPr>
                      <a:r>
                        <a:rPr lang="en-GB" sz="1100" dirty="0" smtClean="0">
                          <a:effectLst/>
                          <a:latin typeface="+mj-lt"/>
                        </a:rPr>
                        <a:t>2,815 L/s as per ORC plan (3,200 L/s) scaled relative to flow contribution</a:t>
                      </a:r>
                      <a:br>
                        <a:rPr lang="en-GB" sz="1100" dirty="0" smtClean="0">
                          <a:effectLst/>
                          <a:latin typeface="+mj-lt"/>
                        </a:rPr>
                      </a:br>
                      <a:r>
                        <a:rPr lang="en-GB" sz="1100" dirty="0" smtClean="0">
                          <a:effectLst/>
                          <a:latin typeface="+mj-lt"/>
                        </a:rPr>
                        <a:t>(</a:t>
                      </a:r>
                      <a:r>
                        <a:rPr lang="en-GB" sz="1100" dirty="0" err="1" smtClean="0">
                          <a:effectLst/>
                          <a:latin typeface="+mj-lt"/>
                        </a:rPr>
                        <a:t>Aqualinc</a:t>
                      </a:r>
                      <a:r>
                        <a:rPr lang="en-GB" sz="1100" dirty="0" smtClean="0">
                          <a:effectLst/>
                          <a:latin typeface="+mj-lt"/>
                        </a:rPr>
                        <a:t> 2012).</a:t>
                      </a:r>
                      <a:endParaRPr lang="en-NZ" sz="1100" dirty="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kern="1200" dirty="0" smtClean="0">
                          <a:solidFill>
                            <a:schemeClr val="dk1"/>
                          </a:solidFill>
                          <a:effectLst/>
                          <a:latin typeface="+mn-lt"/>
                          <a:ea typeface="+mn-ea"/>
                          <a:cs typeface="+mn-cs"/>
                        </a:rPr>
                        <a:t>6,450 L/s being Primary minimum flow plus 2 times primary allocation limit. </a:t>
                      </a:r>
                      <a:endParaRPr lang="en-NZ" sz="1100" dirty="0"/>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effectLst/>
                          <a:latin typeface="+mj-lt"/>
                        </a:rPr>
                        <a:t>5,337.68 being consented consumptive take less primary allocation in ORC plan.</a:t>
                      </a:r>
                      <a:endParaRPr lang="en-NZ" dirty="0"/>
                    </a:p>
                  </a:txBody>
                  <a:tcPr marL="21874" marR="21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nSpc>
                          <a:spcPts val="1200"/>
                        </a:lnSpc>
                        <a:spcBef>
                          <a:spcPts val="100"/>
                        </a:spcBef>
                        <a:spcAft>
                          <a:spcPts val="100"/>
                        </a:spcAft>
                      </a:pPr>
                      <a:endParaRPr lang="en-NZ" sz="1000" dirty="0">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5456">
                <a:tc rowSpan="2">
                  <a:txBody>
                    <a:bodyPr/>
                    <a:lstStyle/>
                    <a:p>
                      <a:pPr>
                        <a:lnSpc>
                          <a:spcPts val="1200"/>
                        </a:lnSpc>
                        <a:spcBef>
                          <a:spcPts val="100"/>
                        </a:spcBef>
                        <a:spcAft>
                          <a:spcPts val="100"/>
                        </a:spcAft>
                      </a:pPr>
                      <a:r>
                        <a:rPr lang="en-GB" sz="1000" dirty="0" err="1">
                          <a:solidFill>
                            <a:srgbClr val="000000"/>
                          </a:solidFill>
                          <a:effectLst/>
                          <a:latin typeface="Arial"/>
                          <a:ea typeface="Times New Roman"/>
                          <a:cs typeface="Arial"/>
                        </a:rPr>
                        <a:t>Chatto</a:t>
                      </a:r>
                      <a:r>
                        <a:rPr lang="en-GB" sz="1000" dirty="0">
                          <a:solidFill>
                            <a:srgbClr val="000000"/>
                          </a:solidFill>
                          <a:effectLst/>
                          <a:latin typeface="Arial"/>
                          <a:ea typeface="Times New Roman"/>
                          <a:cs typeface="Arial"/>
                        </a:rPr>
                        <a:t> Creek </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At </a:t>
                      </a:r>
                      <a:r>
                        <a:rPr lang="en-GB" sz="1000" dirty="0" err="1">
                          <a:solidFill>
                            <a:srgbClr val="000000"/>
                          </a:solidFill>
                          <a:effectLst/>
                          <a:latin typeface="Arial"/>
                          <a:ea typeface="Times New Roman"/>
                          <a:cs typeface="Arial"/>
                        </a:rPr>
                        <a:t>Manuherikia</a:t>
                      </a:r>
                      <a:r>
                        <a:rPr lang="en-GB" sz="1000" dirty="0">
                          <a:solidFill>
                            <a:srgbClr val="000000"/>
                          </a:solidFill>
                          <a:effectLst/>
                          <a:latin typeface="Arial"/>
                          <a:ea typeface="Times New Roman"/>
                          <a:cs typeface="Arial"/>
                        </a:rPr>
                        <a:t> Confluence (recorder may need to re-established)</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lvl="0" indent="-182563">
                        <a:lnSpc>
                          <a:spcPts val="1200"/>
                        </a:lnSpc>
                        <a:spcBef>
                          <a:spcPts val="100"/>
                        </a:spcBef>
                        <a:spcAft>
                          <a:spcPts val="100"/>
                        </a:spcAft>
                        <a:buFont typeface="+mj-lt"/>
                        <a:buAutoNum type="arabicPeriod"/>
                      </a:pPr>
                      <a:r>
                        <a:rPr lang="en-GB" sz="1000" dirty="0">
                          <a:solidFill>
                            <a:srgbClr val="000000"/>
                          </a:solidFill>
                          <a:effectLst/>
                          <a:latin typeface="Arial"/>
                          <a:ea typeface="Times New Roman"/>
                          <a:cs typeface="Arial"/>
                        </a:rPr>
                        <a:t>Nil as per current consents</a:t>
                      </a:r>
                      <a:r>
                        <a:rPr lang="en-GB" sz="1000" dirty="0" smtClean="0">
                          <a:solidFill>
                            <a:srgbClr val="000000"/>
                          </a:solidFill>
                          <a:effectLst/>
                          <a:latin typeface="Arial"/>
                          <a:ea typeface="Times New Roman"/>
                          <a:cs typeface="Arial"/>
                        </a:rPr>
                        <a:t>.</a:t>
                      </a:r>
                      <a:endParaRPr lang="en-NZ" sz="1000" dirty="0">
                        <a:effectLst/>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Consented consumptive primary take </a:t>
                      </a:r>
                      <a:r>
                        <a:rPr lang="en-GB" sz="1000" dirty="0" smtClean="0">
                          <a:solidFill>
                            <a:srgbClr val="000000"/>
                          </a:solidFill>
                          <a:effectLst/>
                          <a:latin typeface="Arial"/>
                          <a:ea typeface="Times New Roman"/>
                          <a:cs typeface="Arial"/>
                        </a:rPr>
                        <a:t>1,432 </a:t>
                      </a:r>
                      <a:r>
                        <a:rPr lang="en-GB" sz="1000" dirty="0">
                          <a:solidFill>
                            <a:srgbClr val="000000"/>
                          </a:solidFill>
                          <a:effectLst/>
                          <a:latin typeface="Arial"/>
                          <a:ea typeface="Times New Roman"/>
                          <a:cs typeface="Arial"/>
                        </a:rPr>
                        <a:t>L/s</a:t>
                      </a:r>
                      <a:r>
                        <a:rPr lang="en-GB" sz="1000" dirty="0" smtClean="0">
                          <a:solidFill>
                            <a:srgbClr val="000000"/>
                          </a:solidFill>
                          <a:effectLst/>
                          <a:latin typeface="Arial"/>
                          <a:ea typeface="Times New Roman"/>
                          <a:cs typeface="Arial"/>
                        </a:rPr>
                        <a:t>.</a:t>
                      </a:r>
                      <a:endParaRPr lang="en-NZ" sz="1000" dirty="0">
                        <a:effectLst/>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Bef>
                          <a:spcPts val="100"/>
                        </a:spcBef>
                        <a:spcAft>
                          <a:spcPts val="100"/>
                        </a:spcAft>
                      </a:pPr>
                      <a:r>
                        <a:rPr lang="en-GB" sz="1000" dirty="0" smtClean="0">
                          <a:solidFill>
                            <a:srgbClr val="000000"/>
                          </a:solidFill>
                          <a:effectLst/>
                          <a:latin typeface="Arial"/>
                          <a:ea typeface="Times New Roman"/>
                          <a:cs typeface="Arial"/>
                        </a:rPr>
                        <a:t>Nil</a:t>
                      </a:r>
                      <a:endParaRPr lang="en-NZ" sz="1000" dirty="0">
                        <a:effectLst/>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Bef>
                          <a:spcPts val="100"/>
                        </a:spcBef>
                        <a:spcAft>
                          <a:spcPts val="100"/>
                        </a:spcAft>
                      </a:pPr>
                      <a:r>
                        <a:rPr lang="en-GB" sz="1000" dirty="0" smtClean="0">
                          <a:solidFill>
                            <a:srgbClr val="000000"/>
                          </a:solidFill>
                          <a:effectLst/>
                          <a:latin typeface="Arial"/>
                          <a:ea typeface="Times New Roman"/>
                          <a:cs typeface="Arial"/>
                        </a:rPr>
                        <a:t>Nil</a:t>
                      </a:r>
                      <a:endParaRPr lang="en-NZ" sz="1000" dirty="0">
                        <a:effectLst/>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nSpc>
                          <a:spcPts val="1200"/>
                        </a:lnSpc>
                        <a:spcBef>
                          <a:spcPts val="100"/>
                        </a:spcBef>
                        <a:spcAft>
                          <a:spcPts val="100"/>
                        </a:spcAft>
                      </a:pPr>
                      <a:r>
                        <a:rPr lang="en-GB" sz="1000">
                          <a:solidFill>
                            <a:srgbClr val="000000"/>
                          </a:solidFill>
                          <a:effectLst/>
                          <a:latin typeface="Arial"/>
                          <a:ea typeface="Times New Roman"/>
                          <a:cs typeface="Arial"/>
                        </a:rPr>
                        <a:t>Nil </a:t>
                      </a:r>
                      <a:endParaRPr lang="en-NZ" sz="100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48072">
                <a:tc vMerge="1">
                  <a:txBody>
                    <a:bodyPr/>
                    <a:lstStyle/>
                    <a:p>
                      <a:endParaRPr lang="en-NZ"/>
                    </a:p>
                  </a:txBody>
                  <a:tcPr/>
                </a:tc>
                <a:tc vMerge="1">
                  <a:txBody>
                    <a:bodyPr/>
                    <a:lstStyle/>
                    <a:p>
                      <a:endParaRPr lang="en-NZ"/>
                    </a:p>
                  </a:txBody>
                  <a:tcPr/>
                </a:tc>
                <a:tc>
                  <a:txBody>
                    <a:bodyPr/>
                    <a:lstStyle/>
                    <a:p>
                      <a:pPr marL="182563" marR="0" lvl="0" indent="-182563" algn="l" defTabSz="914400" rtl="0" eaLnBrk="1" fontAlgn="auto" latinLnBrk="0" hangingPunct="1">
                        <a:lnSpc>
                          <a:spcPts val="1200"/>
                        </a:lnSpc>
                        <a:spcBef>
                          <a:spcPts val="100"/>
                        </a:spcBef>
                        <a:spcAft>
                          <a:spcPts val="100"/>
                        </a:spcAft>
                        <a:buClrTx/>
                        <a:buSzTx/>
                        <a:buFont typeface="+mj-lt"/>
                        <a:buAutoNum type="arabicPeriod" startAt="2"/>
                        <a:tabLst/>
                        <a:defRPr/>
                      </a:pPr>
                      <a:r>
                        <a:rPr lang="en-GB" sz="1000" dirty="0" smtClean="0">
                          <a:solidFill>
                            <a:srgbClr val="000000"/>
                          </a:solidFill>
                          <a:effectLst/>
                          <a:latin typeface="+mn-lt"/>
                          <a:ea typeface="Times New Roman"/>
                          <a:cs typeface="Arial"/>
                        </a:rPr>
                        <a:t>Natural 7DMALF yet to be calculated</a:t>
                      </a:r>
                      <a:endParaRPr lang="en-NZ" sz="1000" dirty="0" smtClean="0">
                        <a:effectLst/>
                        <a:latin typeface="+mn-lt"/>
                        <a:ea typeface="Times New Roman"/>
                        <a:cs typeface="Times New Roman"/>
                      </a:endParaRPr>
                    </a:p>
                    <a:p>
                      <a:pPr marL="342900" lvl="0" indent="-342900">
                        <a:lnSpc>
                          <a:spcPts val="1200"/>
                        </a:lnSpc>
                        <a:spcBef>
                          <a:spcPts val="100"/>
                        </a:spcBef>
                        <a:spcAft>
                          <a:spcPts val="100"/>
                        </a:spcAft>
                        <a:buFont typeface="+mj-lt"/>
                        <a:buAutoNum type="arabicPeriod" startAt="2"/>
                      </a:pPr>
                      <a:endParaRPr lang="en-NZ" sz="1000" dirty="0">
                        <a:effectLst/>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00"/>
                        </a:lnSpc>
                        <a:spcBef>
                          <a:spcPts val="100"/>
                        </a:spcBef>
                        <a:spcAft>
                          <a:spcPts val="100"/>
                        </a:spcAft>
                        <a:buClrTx/>
                        <a:buSzTx/>
                        <a:buFontTx/>
                        <a:buNone/>
                        <a:tabLst/>
                        <a:defRPr/>
                      </a:pPr>
                      <a:r>
                        <a:rPr lang="en-GB" sz="1000" dirty="0" smtClean="0">
                          <a:solidFill>
                            <a:srgbClr val="000000"/>
                          </a:solidFill>
                          <a:effectLst/>
                          <a:latin typeface="+mn-lt"/>
                          <a:ea typeface="Times New Roman"/>
                          <a:cs typeface="Arial"/>
                        </a:rPr>
                        <a:t>90 % reliable water - to be calculated </a:t>
                      </a:r>
                      <a:endParaRPr lang="en-NZ" sz="1000" dirty="0" smtClean="0">
                        <a:effectLst/>
                        <a:latin typeface="+mn-lt"/>
                        <a:ea typeface="Times New Roman"/>
                        <a:cs typeface="Times New Roman"/>
                      </a:endParaRPr>
                    </a:p>
                    <a:p>
                      <a:pPr>
                        <a:lnSpc>
                          <a:spcPts val="1200"/>
                        </a:lnSpc>
                        <a:spcBef>
                          <a:spcPts val="100"/>
                        </a:spcBef>
                        <a:spcAft>
                          <a:spcPts val="100"/>
                        </a:spcAft>
                      </a:pPr>
                      <a:endParaRPr lang="en-NZ" sz="1000" dirty="0">
                        <a:effectLst/>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200"/>
                        </a:lnSpc>
                        <a:spcBef>
                          <a:spcPts val="100"/>
                        </a:spcBef>
                        <a:spcAft>
                          <a:spcPts val="100"/>
                        </a:spcAft>
                        <a:buClrTx/>
                        <a:buSzTx/>
                        <a:buFontTx/>
                        <a:buNone/>
                        <a:tabLst/>
                        <a:defRPr/>
                      </a:pPr>
                      <a:r>
                        <a:rPr lang="en-GB" sz="1000" dirty="0" smtClean="0">
                          <a:solidFill>
                            <a:srgbClr val="000000"/>
                          </a:solidFill>
                          <a:effectLst/>
                          <a:latin typeface="+mn-lt"/>
                          <a:ea typeface="Times New Roman"/>
                          <a:cs typeface="Arial"/>
                        </a:rPr>
                        <a:t>Primary minimum flow plus primary allocation limit - to be calculated.</a:t>
                      </a:r>
                      <a:endParaRPr lang="en-NZ" sz="1000" dirty="0" smtClean="0">
                        <a:effectLst/>
                        <a:latin typeface="+mn-lt"/>
                        <a:ea typeface="Times New Roman"/>
                        <a:cs typeface="Times New Roman"/>
                      </a:endParaRPr>
                    </a:p>
                    <a:p>
                      <a:pPr>
                        <a:lnSpc>
                          <a:spcPts val="1200"/>
                        </a:lnSpc>
                        <a:spcBef>
                          <a:spcPts val="100"/>
                        </a:spcBef>
                        <a:spcAft>
                          <a:spcPts val="100"/>
                        </a:spcAft>
                      </a:pPr>
                      <a:endParaRPr lang="en-NZ" sz="1000" dirty="0">
                        <a:effectLst/>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200"/>
                        </a:lnSpc>
                        <a:spcBef>
                          <a:spcPts val="100"/>
                        </a:spcBef>
                        <a:spcAft>
                          <a:spcPts val="100"/>
                        </a:spcAft>
                        <a:buClrTx/>
                        <a:buSzTx/>
                        <a:buFontTx/>
                        <a:buNone/>
                        <a:tabLst/>
                        <a:defRPr/>
                      </a:pPr>
                      <a:r>
                        <a:rPr lang="en-GB" sz="1000" dirty="0" smtClean="0">
                          <a:solidFill>
                            <a:srgbClr val="000000"/>
                          </a:solidFill>
                          <a:effectLst/>
                          <a:latin typeface="+mn-lt"/>
                          <a:ea typeface="Times New Roman"/>
                          <a:cs typeface="Arial"/>
                        </a:rPr>
                        <a:t>Unreliable part of 1,432 consented take – to be calculated.</a:t>
                      </a:r>
                      <a:endParaRPr lang="en-NZ" sz="1000" dirty="0" smtClean="0">
                        <a:effectLst/>
                        <a:latin typeface="+mn-lt"/>
                        <a:ea typeface="Times New Roman"/>
                        <a:cs typeface="Times New Roman"/>
                      </a:endParaRPr>
                    </a:p>
                    <a:p>
                      <a:pPr>
                        <a:lnSpc>
                          <a:spcPts val="1200"/>
                        </a:lnSpc>
                        <a:spcBef>
                          <a:spcPts val="100"/>
                        </a:spcBef>
                        <a:spcAft>
                          <a:spcPts val="100"/>
                        </a:spcAft>
                      </a:pPr>
                      <a:endParaRPr lang="en-NZ" sz="1000" dirty="0">
                        <a:effectLst/>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NZ"/>
                    </a:p>
                  </a:txBody>
                  <a:tcPr/>
                </a:tc>
              </a:tr>
              <a:tr h="792088">
                <a:tc>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Manor Burn </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Below lower </a:t>
                      </a:r>
                      <a:r>
                        <a:rPr lang="en-GB" sz="1000" dirty="0" err="1">
                          <a:solidFill>
                            <a:srgbClr val="000000"/>
                          </a:solidFill>
                          <a:effectLst/>
                          <a:latin typeface="Arial"/>
                          <a:ea typeface="Times New Roman"/>
                          <a:cs typeface="Arial"/>
                        </a:rPr>
                        <a:t>Manorburn</a:t>
                      </a:r>
                      <a:r>
                        <a:rPr lang="en-GB" sz="1000" dirty="0">
                          <a:solidFill>
                            <a:srgbClr val="000000"/>
                          </a:solidFill>
                          <a:effectLst/>
                          <a:latin typeface="Arial"/>
                          <a:ea typeface="Times New Roman"/>
                          <a:cs typeface="Arial"/>
                        </a:rPr>
                        <a:t> Dam</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200"/>
                        </a:lnSpc>
                        <a:spcBef>
                          <a:spcPts val="100"/>
                        </a:spcBef>
                        <a:spcAft>
                          <a:spcPts val="100"/>
                        </a:spcAft>
                      </a:pPr>
                      <a:r>
                        <a:rPr lang="en-GB" sz="1000" dirty="0" smtClean="0">
                          <a:solidFill>
                            <a:srgbClr val="000000"/>
                          </a:solidFill>
                          <a:effectLst/>
                          <a:latin typeface="Arial"/>
                          <a:ea typeface="Times New Roman"/>
                          <a:cs typeface="Arial"/>
                        </a:rPr>
                        <a:t>Nil</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Consented consumptive primary take 655.63 L/s (excluding takes associated with Upper </a:t>
                      </a:r>
                      <a:r>
                        <a:rPr lang="en-GB" sz="1000" dirty="0" err="1">
                          <a:solidFill>
                            <a:srgbClr val="000000"/>
                          </a:solidFill>
                          <a:effectLst/>
                          <a:latin typeface="Arial"/>
                          <a:ea typeface="Times New Roman"/>
                          <a:cs typeface="Arial"/>
                        </a:rPr>
                        <a:t>Manorburn</a:t>
                      </a:r>
                      <a:r>
                        <a:rPr lang="en-GB" sz="1000" dirty="0">
                          <a:solidFill>
                            <a:srgbClr val="000000"/>
                          </a:solidFill>
                          <a:effectLst/>
                          <a:latin typeface="Arial"/>
                          <a:ea typeface="Times New Roman"/>
                          <a:cs typeface="Arial"/>
                        </a:rPr>
                        <a:t> reservoir). </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Nil </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Nil </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Nil </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08744">
                <a:tc rowSpan="2">
                  <a:txBody>
                    <a:bodyPr/>
                    <a:lstStyle/>
                    <a:p>
                      <a:pPr marL="0" indent="0">
                        <a:lnSpc>
                          <a:spcPts val="1200"/>
                        </a:lnSpc>
                        <a:spcBef>
                          <a:spcPts val="100"/>
                        </a:spcBef>
                        <a:spcAft>
                          <a:spcPts val="100"/>
                        </a:spcAft>
                      </a:pPr>
                      <a:r>
                        <a:rPr lang="en-GB" sz="1000" dirty="0" err="1">
                          <a:solidFill>
                            <a:srgbClr val="000000"/>
                          </a:solidFill>
                          <a:effectLst/>
                          <a:latin typeface="Arial"/>
                          <a:ea typeface="Times New Roman"/>
                          <a:cs typeface="Arial"/>
                        </a:rPr>
                        <a:t>Manuherikia</a:t>
                      </a:r>
                      <a:r>
                        <a:rPr lang="en-GB" sz="1000" dirty="0">
                          <a:solidFill>
                            <a:srgbClr val="000000"/>
                          </a:solidFill>
                          <a:effectLst/>
                          <a:latin typeface="Arial"/>
                          <a:ea typeface="Times New Roman"/>
                          <a:cs typeface="Arial"/>
                        </a:rPr>
                        <a:t> Lower  </a:t>
                      </a:r>
                      <a:endParaRPr lang="en-NZ" sz="1000" dirty="0">
                        <a:effectLst/>
                        <a:latin typeface="Arial"/>
                        <a:ea typeface="Times New Roman"/>
                        <a:cs typeface="Times New Roman"/>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At Campground </a:t>
                      </a:r>
                      <a:endParaRPr lang="en-NZ" sz="1000" dirty="0">
                        <a:effectLst/>
                        <a:latin typeface="Arial"/>
                        <a:ea typeface="Times New Roman"/>
                        <a:cs typeface="Times New Roman"/>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Flow that equates to 820 L/s at </a:t>
                      </a:r>
                      <a:r>
                        <a:rPr lang="en-GB" sz="1000" dirty="0" err="1">
                          <a:solidFill>
                            <a:srgbClr val="000000"/>
                          </a:solidFill>
                          <a:effectLst/>
                          <a:latin typeface="Arial"/>
                          <a:ea typeface="Times New Roman"/>
                          <a:cs typeface="Arial"/>
                        </a:rPr>
                        <a:t>Ophir</a:t>
                      </a:r>
                      <a:r>
                        <a:rPr lang="en-GB" sz="1000" dirty="0">
                          <a:solidFill>
                            <a:srgbClr val="000000"/>
                          </a:solidFill>
                          <a:effectLst/>
                          <a:latin typeface="Arial"/>
                          <a:ea typeface="Times New Roman"/>
                          <a:cs typeface="Arial"/>
                        </a:rPr>
                        <a:t> yet to be calculated expected to be in the order of 1,000 </a:t>
                      </a:r>
                      <a:r>
                        <a:rPr lang="en-GB" sz="1000" dirty="0" smtClean="0">
                          <a:solidFill>
                            <a:srgbClr val="000000"/>
                          </a:solidFill>
                          <a:effectLst/>
                          <a:latin typeface="Arial"/>
                          <a:ea typeface="Times New Roman"/>
                          <a:cs typeface="Arial"/>
                        </a:rPr>
                        <a:t>L/s.</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2563" lvl="0" indent="-182563">
                        <a:lnSpc>
                          <a:spcPts val="1200"/>
                        </a:lnSpc>
                        <a:spcBef>
                          <a:spcPts val="100"/>
                        </a:spcBef>
                        <a:spcAft>
                          <a:spcPts val="100"/>
                        </a:spcAft>
                        <a:buFont typeface="+mj-lt"/>
                        <a:buAutoNum type="arabicPeriod"/>
                      </a:pPr>
                      <a:r>
                        <a:rPr lang="en-GB" sz="1000" dirty="0">
                          <a:solidFill>
                            <a:srgbClr val="000000"/>
                          </a:solidFill>
                          <a:effectLst/>
                          <a:latin typeface="Arial"/>
                          <a:ea typeface="Times New Roman"/>
                          <a:cs typeface="Arial"/>
                        </a:rPr>
                        <a:t>Consented consumptive primary take 4,230.06 L/s </a:t>
                      </a:r>
                      <a:endParaRPr lang="en-NZ" sz="1000" dirty="0">
                        <a:effectLst/>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Nil </a:t>
                      </a:r>
                      <a:endParaRPr lang="en-NZ" sz="1000" dirty="0">
                        <a:effectLst/>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Bef>
                          <a:spcPts val="100"/>
                        </a:spcBef>
                        <a:spcAft>
                          <a:spcPts val="100"/>
                        </a:spcAft>
                      </a:pPr>
                      <a:r>
                        <a:rPr lang="en-GB" sz="1000" dirty="0" smtClean="0">
                          <a:solidFill>
                            <a:srgbClr val="000000"/>
                          </a:solidFill>
                          <a:effectLst/>
                          <a:latin typeface="Arial"/>
                          <a:ea typeface="Times New Roman"/>
                          <a:cs typeface="Arial"/>
                        </a:rPr>
                        <a:t>Nil.</a:t>
                      </a:r>
                      <a:endParaRPr lang="en-NZ" sz="1000" dirty="0">
                        <a:effectLst/>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Nil </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92088">
                <a:tc vMerge="1">
                  <a:txBody>
                    <a:bodyPr/>
                    <a:lstStyle/>
                    <a:p>
                      <a:endParaRPr lang="en-NZ"/>
                    </a:p>
                  </a:txBody>
                  <a:tcPr/>
                </a:tc>
                <a:tc vMerge="1">
                  <a:txBody>
                    <a:bodyPr/>
                    <a:lstStyle/>
                    <a:p>
                      <a:endParaRPr lang="en-NZ"/>
                    </a:p>
                  </a:txBody>
                  <a:tcPr/>
                </a:tc>
                <a:tc vMerge="1">
                  <a:txBody>
                    <a:bodyPr/>
                    <a:lstStyle/>
                    <a:p>
                      <a:endParaRPr lang="en-NZ"/>
                    </a:p>
                  </a:txBody>
                  <a:tcPr/>
                </a:tc>
                <a:tc>
                  <a:txBody>
                    <a:bodyPr/>
                    <a:lstStyle/>
                    <a:p>
                      <a:pPr marL="182563" marR="0" lvl="0" indent="-182563" algn="l" defTabSz="914400" rtl="0" eaLnBrk="1" fontAlgn="auto" latinLnBrk="0" hangingPunct="1">
                        <a:lnSpc>
                          <a:spcPts val="1200"/>
                        </a:lnSpc>
                        <a:spcBef>
                          <a:spcPts val="100"/>
                        </a:spcBef>
                        <a:spcAft>
                          <a:spcPts val="100"/>
                        </a:spcAft>
                        <a:buClrTx/>
                        <a:buSzTx/>
                        <a:buFont typeface="+mj-lt"/>
                        <a:buAutoNum type="arabicPeriod" startAt="2"/>
                        <a:tabLst/>
                        <a:defRPr/>
                      </a:pPr>
                      <a:r>
                        <a:rPr lang="en-GB" sz="1000" dirty="0" smtClean="0">
                          <a:solidFill>
                            <a:srgbClr val="000000"/>
                          </a:solidFill>
                          <a:effectLst/>
                          <a:latin typeface="+mn-lt"/>
                          <a:ea typeface="Times New Roman"/>
                          <a:cs typeface="Arial"/>
                        </a:rPr>
                        <a:t>345 L/s as per ORC plan (3,200 L/s) scaled relative to flow contribution</a:t>
                      </a:r>
                      <a:br>
                        <a:rPr lang="en-GB" sz="1000" dirty="0" smtClean="0">
                          <a:solidFill>
                            <a:srgbClr val="000000"/>
                          </a:solidFill>
                          <a:effectLst/>
                          <a:latin typeface="+mn-lt"/>
                          <a:ea typeface="Times New Roman"/>
                          <a:cs typeface="Arial"/>
                        </a:rPr>
                      </a:br>
                      <a:r>
                        <a:rPr lang="en-GB" sz="1000" dirty="0" smtClean="0">
                          <a:solidFill>
                            <a:srgbClr val="000000"/>
                          </a:solidFill>
                          <a:effectLst/>
                          <a:latin typeface="+mn-lt"/>
                          <a:ea typeface="Times New Roman"/>
                          <a:cs typeface="Arial"/>
                        </a:rPr>
                        <a:t> (</a:t>
                      </a:r>
                      <a:r>
                        <a:rPr lang="en-GB" sz="1000" dirty="0" err="1" smtClean="0">
                          <a:solidFill>
                            <a:srgbClr val="000000"/>
                          </a:solidFill>
                          <a:effectLst/>
                          <a:latin typeface="+mn-lt"/>
                          <a:ea typeface="Times New Roman"/>
                          <a:cs typeface="Arial"/>
                        </a:rPr>
                        <a:t>Aqualinc</a:t>
                      </a:r>
                      <a:r>
                        <a:rPr lang="en-GB" sz="1000" dirty="0" smtClean="0">
                          <a:solidFill>
                            <a:srgbClr val="000000"/>
                          </a:solidFill>
                          <a:effectLst/>
                          <a:latin typeface="+mn-lt"/>
                          <a:ea typeface="Times New Roman"/>
                          <a:cs typeface="Arial"/>
                        </a:rPr>
                        <a:t> 2012).</a:t>
                      </a:r>
                      <a:endParaRPr lang="en-NZ" sz="1000" dirty="0">
                        <a:effectLst/>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200"/>
                        </a:lnSpc>
                        <a:spcBef>
                          <a:spcPts val="100"/>
                        </a:spcBef>
                        <a:spcAft>
                          <a:spcPts val="100"/>
                        </a:spcAft>
                        <a:buClrTx/>
                        <a:buSzTx/>
                        <a:buFontTx/>
                        <a:buNone/>
                        <a:tabLst/>
                        <a:defRPr/>
                      </a:pPr>
                      <a:r>
                        <a:rPr lang="en-GB" sz="1000" dirty="0" smtClean="0">
                          <a:solidFill>
                            <a:srgbClr val="000000"/>
                          </a:solidFill>
                          <a:effectLst/>
                          <a:latin typeface="+mn-lt"/>
                          <a:ea typeface="Times New Roman"/>
                          <a:cs typeface="Arial"/>
                        </a:rPr>
                        <a:t>Approx. 1,345 L/s being Primary minimum flow plus primary allocation limit - to be calculated.</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200"/>
                        </a:lnSpc>
                        <a:spcBef>
                          <a:spcPts val="100"/>
                        </a:spcBef>
                        <a:spcAft>
                          <a:spcPts val="100"/>
                        </a:spcAft>
                      </a:pPr>
                      <a:r>
                        <a:rPr lang="en-GB" sz="1000" dirty="0" smtClean="0">
                          <a:solidFill>
                            <a:srgbClr val="000000"/>
                          </a:solidFill>
                          <a:effectLst/>
                          <a:latin typeface="+mn-lt"/>
                          <a:ea typeface="Times New Roman"/>
                          <a:cs typeface="Arial"/>
                        </a:rPr>
                        <a:t>3,885.06 L/s being consented consumptive take less primary allocation in ORC plan</a:t>
                      </a:r>
                      <a:endParaRPr lang="en-NZ" sz="1000" dirty="0">
                        <a:effectLst/>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NZ"/>
                    </a:p>
                  </a:txBody>
                  <a:tcPr/>
                </a:tc>
              </a:tr>
            </a:tbl>
          </a:graphicData>
        </a:graphic>
      </p:graphicFrame>
    </p:spTree>
    <p:extLst>
      <p:ext uri="{BB962C8B-B14F-4D97-AF65-F5344CB8AC3E}">
        <p14:creationId xmlns:p14="http://schemas.microsoft.com/office/powerpoint/2010/main" val="13263320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Hydrological Model Scenarios</a:t>
            </a:r>
            <a:endParaRPr lang="en-NZ" dirty="0"/>
          </a:p>
        </p:txBody>
      </p:sp>
      <p:graphicFrame>
        <p:nvGraphicFramePr>
          <p:cNvPr id="5" name="Table 4"/>
          <p:cNvGraphicFramePr>
            <a:graphicFrameLocks noGrp="1"/>
          </p:cNvGraphicFramePr>
          <p:nvPr>
            <p:extLst>
              <p:ext uri="{D42A27DB-BD31-4B8C-83A1-F6EECF244321}">
                <p14:modId xmlns:p14="http://schemas.microsoft.com/office/powerpoint/2010/main" val="3268902414"/>
              </p:ext>
            </p:extLst>
          </p:nvPr>
        </p:nvGraphicFramePr>
        <p:xfrm>
          <a:off x="179512" y="188640"/>
          <a:ext cx="8825518" cy="2448272"/>
        </p:xfrm>
        <a:graphic>
          <a:graphicData uri="http://schemas.openxmlformats.org/drawingml/2006/table">
            <a:tbl>
              <a:tblPr firstRow="1" firstCol="1" bandRow="1">
                <a:tableStyleId>{5C22544A-7EE6-4342-B048-85BDC9FD1C3A}</a:tableStyleId>
              </a:tblPr>
              <a:tblGrid>
                <a:gridCol w="1944216"/>
                <a:gridCol w="792088"/>
                <a:gridCol w="1080120"/>
                <a:gridCol w="1656184"/>
                <a:gridCol w="1152128"/>
                <a:gridCol w="720080"/>
                <a:gridCol w="1480702"/>
              </a:tblGrid>
              <a:tr h="48609">
                <a:tc rowSpan="2">
                  <a:txBody>
                    <a:bodyPr/>
                    <a:lstStyle/>
                    <a:p>
                      <a:pPr>
                        <a:spcBef>
                          <a:spcPts val="400"/>
                        </a:spcBef>
                        <a:spcAft>
                          <a:spcPts val="400"/>
                        </a:spcAft>
                      </a:pPr>
                      <a:r>
                        <a:rPr lang="en-GB" sz="1000" dirty="0">
                          <a:solidFill>
                            <a:schemeClr val="tx1"/>
                          </a:solidFill>
                          <a:effectLst/>
                          <a:latin typeface="+mj-lt"/>
                        </a:rPr>
                        <a:t>Sub catchment allocation zone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spcBef>
                          <a:spcPts val="400"/>
                        </a:spcBef>
                        <a:spcAft>
                          <a:spcPts val="400"/>
                        </a:spcAft>
                      </a:pPr>
                      <a:r>
                        <a:rPr lang="en-GB" sz="1000" dirty="0">
                          <a:solidFill>
                            <a:schemeClr val="tx1"/>
                          </a:solidFill>
                          <a:effectLst/>
                          <a:latin typeface="+mj-lt"/>
                        </a:rPr>
                        <a:t>Location of minimum flow site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spcBef>
                          <a:spcPts val="400"/>
                        </a:spcBef>
                        <a:spcAft>
                          <a:spcPts val="400"/>
                        </a:spcAft>
                      </a:pPr>
                      <a:r>
                        <a:rPr lang="en-GB" sz="1000" dirty="0">
                          <a:solidFill>
                            <a:schemeClr val="tx1"/>
                          </a:solidFill>
                          <a:effectLst/>
                          <a:latin typeface="+mj-lt"/>
                        </a:rPr>
                        <a:t>Primary Allocation criteria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NZ"/>
                    </a:p>
                  </a:txBody>
                  <a:tcPr/>
                </a:tc>
                <a:tc gridSpan="2">
                  <a:txBody>
                    <a:bodyPr/>
                    <a:lstStyle/>
                    <a:p>
                      <a:pPr>
                        <a:spcBef>
                          <a:spcPts val="400"/>
                        </a:spcBef>
                        <a:spcAft>
                          <a:spcPts val="400"/>
                        </a:spcAft>
                      </a:pPr>
                      <a:r>
                        <a:rPr lang="en-GB" sz="1000" dirty="0">
                          <a:solidFill>
                            <a:schemeClr val="tx1"/>
                          </a:solidFill>
                          <a:effectLst/>
                          <a:latin typeface="+mj-lt"/>
                        </a:rPr>
                        <a:t>Secondary Allocation criteria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NZ"/>
                    </a:p>
                  </a:txBody>
                  <a:tcPr/>
                </a:tc>
                <a:tc rowSpan="2">
                  <a:txBody>
                    <a:bodyPr/>
                    <a:lstStyle/>
                    <a:p>
                      <a:pPr>
                        <a:spcBef>
                          <a:spcPts val="400"/>
                        </a:spcBef>
                        <a:spcAft>
                          <a:spcPts val="400"/>
                        </a:spcAft>
                      </a:pPr>
                      <a:r>
                        <a:rPr lang="en-GB" sz="1000" dirty="0">
                          <a:solidFill>
                            <a:schemeClr val="tx1"/>
                          </a:solidFill>
                          <a:effectLst/>
                          <a:latin typeface="+mj-lt"/>
                        </a:rPr>
                        <a:t>Other environmental flow requirements </a:t>
                      </a:r>
                      <a:endParaRPr lang="en-NZ" sz="1000" b="1"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7217">
                <a:tc vMerge="1">
                  <a:txBody>
                    <a:bodyPr/>
                    <a:lstStyle/>
                    <a:p>
                      <a:endParaRPr lang="en-NZ"/>
                    </a:p>
                  </a:txBody>
                  <a:tcPr/>
                </a:tc>
                <a:tc vMerge="1">
                  <a:txBody>
                    <a:bodyPr/>
                    <a:lstStyle/>
                    <a:p>
                      <a:endParaRPr lang="en-NZ"/>
                    </a:p>
                  </a:txBody>
                  <a:tcPr/>
                </a:tc>
                <a:tc>
                  <a:txBody>
                    <a:bodyPr/>
                    <a:lstStyle/>
                    <a:p>
                      <a:pPr>
                        <a:lnSpc>
                          <a:spcPts val="1200"/>
                        </a:lnSpc>
                        <a:spcBef>
                          <a:spcPts val="100"/>
                        </a:spcBef>
                        <a:spcAft>
                          <a:spcPts val="100"/>
                        </a:spcAft>
                      </a:pPr>
                      <a:r>
                        <a:rPr lang="en-GB" sz="1000" dirty="0">
                          <a:solidFill>
                            <a:schemeClr val="tx1"/>
                          </a:solidFill>
                          <a:effectLst/>
                          <a:latin typeface="+mj-lt"/>
                        </a:rPr>
                        <a:t>Minimum or residual flow </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7B7"/>
                    </a:solidFill>
                  </a:tcPr>
                </a:tc>
                <a:tc>
                  <a:txBody>
                    <a:bodyPr/>
                    <a:lstStyle/>
                    <a:p>
                      <a:pPr>
                        <a:lnSpc>
                          <a:spcPts val="1200"/>
                        </a:lnSpc>
                        <a:spcBef>
                          <a:spcPts val="100"/>
                        </a:spcBef>
                        <a:spcAft>
                          <a:spcPts val="100"/>
                        </a:spcAft>
                      </a:pPr>
                      <a:r>
                        <a:rPr lang="en-GB" sz="1000" dirty="0">
                          <a:solidFill>
                            <a:schemeClr val="tx1"/>
                          </a:solidFill>
                          <a:effectLst/>
                          <a:latin typeface="+mj-lt"/>
                        </a:rPr>
                        <a:t>Allocation limit </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7B7"/>
                    </a:solidFill>
                  </a:tcPr>
                </a:tc>
                <a:tc>
                  <a:txBody>
                    <a:bodyPr/>
                    <a:lstStyle/>
                    <a:p>
                      <a:pPr>
                        <a:lnSpc>
                          <a:spcPts val="1200"/>
                        </a:lnSpc>
                        <a:spcBef>
                          <a:spcPts val="100"/>
                        </a:spcBef>
                        <a:spcAft>
                          <a:spcPts val="100"/>
                        </a:spcAft>
                      </a:pPr>
                      <a:r>
                        <a:rPr lang="en-GB" sz="1000" dirty="0">
                          <a:solidFill>
                            <a:schemeClr val="tx1"/>
                          </a:solidFill>
                          <a:effectLst/>
                          <a:latin typeface="+mj-lt"/>
                        </a:rPr>
                        <a:t>Minimum or residual flow </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7B7"/>
                    </a:solidFill>
                  </a:tcPr>
                </a:tc>
                <a:tc>
                  <a:txBody>
                    <a:bodyPr/>
                    <a:lstStyle/>
                    <a:p>
                      <a:pPr>
                        <a:lnSpc>
                          <a:spcPts val="1200"/>
                        </a:lnSpc>
                        <a:spcBef>
                          <a:spcPts val="100"/>
                        </a:spcBef>
                        <a:spcAft>
                          <a:spcPts val="100"/>
                        </a:spcAft>
                      </a:pPr>
                      <a:r>
                        <a:rPr lang="en-GB" sz="1000" dirty="0">
                          <a:solidFill>
                            <a:schemeClr val="tx1"/>
                          </a:solidFill>
                          <a:effectLst/>
                          <a:latin typeface="+mj-lt"/>
                        </a:rPr>
                        <a:t>Allocation limit</a:t>
                      </a:r>
                      <a:endParaRPr lang="en-NZ" sz="1000" dirty="0">
                        <a:solidFill>
                          <a:schemeClr val="tx1"/>
                        </a:solidFill>
                        <a:effectLst/>
                        <a:latin typeface="+mj-lt"/>
                        <a:ea typeface="Times New Roman"/>
                        <a:cs typeface="Times New Roman"/>
                      </a:endParaRPr>
                    </a:p>
                  </a:txBody>
                  <a:tcPr marL="21874" marR="218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7B7"/>
                    </a:solidFill>
                  </a:tcPr>
                </a:tc>
                <a:tc vMerge="1">
                  <a:txBody>
                    <a:bodyPr/>
                    <a:lstStyle/>
                    <a:p>
                      <a:endParaRPr lang="en-NZ"/>
                    </a:p>
                  </a:txBody>
                  <a:tcPr/>
                </a:tc>
              </a:tr>
              <a:tr h="792088">
                <a:tc>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Below Campground covers the main stem of the </a:t>
                      </a:r>
                      <a:r>
                        <a:rPr lang="en-GB" sz="1000" dirty="0" err="1">
                          <a:solidFill>
                            <a:srgbClr val="000000"/>
                          </a:solidFill>
                          <a:effectLst/>
                          <a:latin typeface="Arial"/>
                          <a:ea typeface="Times New Roman"/>
                          <a:cs typeface="Arial"/>
                        </a:rPr>
                        <a:t>Manuherikia</a:t>
                      </a:r>
                      <a:r>
                        <a:rPr lang="en-GB" sz="1000" dirty="0">
                          <a:solidFill>
                            <a:srgbClr val="000000"/>
                          </a:solidFill>
                          <a:effectLst/>
                          <a:latin typeface="Arial"/>
                          <a:ea typeface="Times New Roman"/>
                          <a:cs typeface="Arial"/>
                        </a:rPr>
                        <a:t> River and all tributaries below the Campground monitoring site at Alexandra, and </a:t>
                      </a:r>
                      <a:r>
                        <a:rPr lang="en-GB" sz="1000" dirty="0" err="1">
                          <a:solidFill>
                            <a:srgbClr val="000000"/>
                          </a:solidFill>
                          <a:effectLst/>
                          <a:latin typeface="Arial"/>
                          <a:ea typeface="Times New Roman"/>
                          <a:cs typeface="Arial"/>
                        </a:rPr>
                        <a:t>Waikerikeri</a:t>
                      </a:r>
                      <a:r>
                        <a:rPr lang="en-GB" sz="1000" dirty="0">
                          <a:solidFill>
                            <a:srgbClr val="000000"/>
                          </a:solidFill>
                          <a:effectLst/>
                          <a:latin typeface="Arial"/>
                          <a:ea typeface="Times New Roman"/>
                          <a:cs typeface="Arial"/>
                        </a:rPr>
                        <a:t> Creek. </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Nil</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200"/>
                        </a:lnSpc>
                        <a:spcBef>
                          <a:spcPts val="100"/>
                        </a:spcBef>
                        <a:spcAft>
                          <a:spcPts val="100"/>
                        </a:spcAft>
                      </a:pPr>
                      <a:r>
                        <a:rPr lang="en-GB" sz="1000">
                          <a:solidFill>
                            <a:srgbClr val="000000"/>
                          </a:solidFill>
                          <a:effectLst/>
                          <a:latin typeface="Arial"/>
                          <a:ea typeface="Times New Roman"/>
                          <a:cs typeface="Arial"/>
                        </a:rPr>
                        <a:t>Nil </a:t>
                      </a:r>
                      <a:endParaRPr lang="en-NZ" sz="100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Consented consumptive primary take 194.21 L/s (excluding Dairy Creek take from lake Dunstan.)</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Nil </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Nil </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200"/>
                        </a:lnSpc>
                        <a:spcBef>
                          <a:spcPts val="100"/>
                        </a:spcBef>
                        <a:spcAft>
                          <a:spcPts val="100"/>
                        </a:spcAft>
                      </a:pPr>
                      <a:r>
                        <a:rPr lang="en-GB" sz="1000" dirty="0">
                          <a:solidFill>
                            <a:srgbClr val="000000"/>
                          </a:solidFill>
                          <a:effectLst/>
                          <a:latin typeface="Arial"/>
                          <a:ea typeface="Times New Roman"/>
                          <a:cs typeface="Arial"/>
                        </a:rPr>
                        <a:t>Nil </a:t>
                      </a: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92224">
                <a:tc gridSpan="7">
                  <a:txBody>
                    <a:bodyPr/>
                    <a:lstStyle/>
                    <a:p>
                      <a:pPr>
                        <a:lnSpc>
                          <a:spcPts val="1200"/>
                        </a:lnSpc>
                        <a:spcBef>
                          <a:spcPts val="100"/>
                        </a:spcBef>
                        <a:spcAft>
                          <a:spcPts val="100"/>
                        </a:spcAft>
                      </a:pPr>
                      <a:r>
                        <a:rPr lang="en-GB" sz="1000" b="0" dirty="0">
                          <a:solidFill>
                            <a:srgbClr val="000000"/>
                          </a:solidFill>
                          <a:effectLst/>
                          <a:latin typeface="Arial"/>
                          <a:ea typeface="Times New Roman"/>
                          <a:cs typeface="Arial"/>
                        </a:rPr>
                        <a:t>Groundwater takes which are strongly hydraulically connected to a surface water resource (i.e., stream depleting groundwater takes) are to be managed as part of the relevant surface water block. </a:t>
                      </a:r>
                      <a:endParaRPr lang="en-NZ" sz="1000" b="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ts val="1200"/>
                        </a:lnSpc>
                        <a:spcBef>
                          <a:spcPts val="100"/>
                        </a:spcBef>
                        <a:spcAft>
                          <a:spcPts val="100"/>
                        </a:spcAft>
                      </a:pP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ts val="1200"/>
                        </a:lnSpc>
                        <a:spcBef>
                          <a:spcPts val="100"/>
                        </a:spcBef>
                        <a:spcAft>
                          <a:spcPts val="100"/>
                        </a:spcAft>
                      </a:pP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ts val="1200"/>
                        </a:lnSpc>
                        <a:spcBef>
                          <a:spcPts val="100"/>
                        </a:spcBef>
                        <a:spcAft>
                          <a:spcPts val="100"/>
                        </a:spcAft>
                      </a:pP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ts val="1200"/>
                        </a:lnSpc>
                        <a:spcBef>
                          <a:spcPts val="100"/>
                        </a:spcBef>
                        <a:spcAft>
                          <a:spcPts val="100"/>
                        </a:spcAft>
                      </a:pP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ts val="1200"/>
                        </a:lnSpc>
                        <a:spcBef>
                          <a:spcPts val="100"/>
                        </a:spcBef>
                        <a:spcAft>
                          <a:spcPts val="100"/>
                        </a:spcAft>
                      </a:pP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ts val="1200"/>
                        </a:lnSpc>
                        <a:spcBef>
                          <a:spcPts val="100"/>
                        </a:spcBef>
                        <a:spcAft>
                          <a:spcPts val="100"/>
                        </a:spcAft>
                      </a:pP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2048">
                <a:tc gridSpan="7">
                  <a:txBody>
                    <a:bodyPr/>
                    <a:lstStyle/>
                    <a:p>
                      <a:pPr>
                        <a:lnSpc>
                          <a:spcPts val="1200"/>
                        </a:lnSpc>
                        <a:spcBef>
                          <a:spcPts val="100"/>
                        </a:spcBef>
                        <a:spcAft>
                          <a:spcPts val="100"/>
                        </a:spcAft>
                      </a:pPr>
                      <a:r>
                        <a:rPr lang="en-GB" sz="1000" b="0" dirty="0">
                          <a:solidFill>
                            <a:srgbClr val="000000"/>
                          </a:solidFill>
                          <a:effectLst/>
                          <a:latin typeface="Arial"/>
                          <a:ea typeface="Times New Roman"/>
                          <a:cs typeface="Arial"/>
                        </a:rPr>
                        <a:t>Other groundwater takes which are not hydraulically connected to a surface water resource (i.e., non steam depleting groundwater takes) are to be managed through the four groundwater allocation zones outlined in ORC’s 2012 Alexandra Groundwater Basin Allocation Study. </a:t>
                      </a:r>
                      <a:endParaRPr lang="en-NZ" sz="1000" b="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ts val="1200"/>
                        </a:lnSpc>
                        <a:spcBef>
                          <a:spcPts val="100"/>
                        </a:spcBef>
                        <a:spcAft>
                          <a:spcPts val="100"/>
                        </a:spcAft>
                      </a:pP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ts val="1200"/>
                        </a:lnSpc>
                        <a:spcBef>
                          <a:spcPts val="100"/>
                        </a:spcBef>
                        <a:spcAft>
                          <a:spcPts val="100"/>
                        </a:spcAft>
                      </a:pP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ts val="1200"/>
                        </a:lnSpc>
                        <a:spcBef>
                          <a:spcPts val="100"/>
                        </a:spcBef>
                        <a:spcAft>
                          <a:spcPts val="100"/>
                        </a:spcAft>
                      </a:pP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ts val="1200"/>
                        </a:lnSpc>
                        <a:spcBef>
                          <a:spcPts val="100"/>
                        </a:spcBef>
                        <a:spcAft>
                          <a:spcPts val="100"/>
                        </a:spcAft>
                      </a:pP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ts val="1200"/>
                        </a:lnSpc>
                        <a:spcBef>
                          <a:spcPts val="100"/>
                        </a:spcBef>
                        <a:spcAft>
                          <a:spcPts val="100"/>
                        </a:spcAft>
                      </a:pP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ts val="1200"/>
                        </a:lnSpc>
                        <a:spcBef>
                          <a:spcPts val="100"/>
                        </a:spcBef>
                        <a:spcAft>
                          <a:spcPts val="100"/>
                        </a:spcAft>
                      </a:pPr>
                      <a:endParaRPr lang="en-NZ" sz="1000" dirty="0">
                        <a:effectLst/>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3318280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a:t>Hydrological Model Scenarios</a:t>
            </a:r>
            <a:endParaRPr lang="en-NZ" dirty="0"/>
          </a:p>
        </p:txBody>
      </p:sp>
      <p:sp>
        <p:nvSpPr>
          <p:cNvPr id="3" name="Rectangle 2"/>
          <p:cNvSpPr/>
          <p:nvPr/>
        </p:nvSpPr>
        <p:spPr>
          <a:xfrm>
            <a:off x="107504" y="908720"/>
            <a:ext cx="8856984" cy="4924425"/>
          </a:xfrm>
          <a:prstGeom prst="rect">
            <a:avLst/>
          </a:prstGeom>
        </p:spPr>
        <p:txBody>
          <a:bodyPr wrap="square">
            <a:spAutoFit/>
          </a:bodyPr>
          <a:lstStyle/>
          <a:p>
            <a:pPr marL="342900" indent="-342900">
              <a:spcAft>
                <a:spcPts val="2400"/>
              </a:spcAft>
              <a:buFont typeface="Arial" panose="020B0604020202020204" pitchFamily="34" charset="0"/>
              <a:buChar char="•"/>
            </a:pPr>
            <a:r>
              <a:rPr lang="en-NZ" dirty="0" smtClean="0">
                <a:solidFill>
                  <a:srgbClr val="00755C"/>
                </a:solidFill>
              </a:rPr>
              <a:t>Irrigation demand to be determined by </a:t>
            </a:r>
            <a:r>
              <a:rPr lang="en-NZ" dirty="0" err="1" smtClean="0">
                <a:solidFill>
                  <a:srgbClr val="00755C"/>
                </a:solidFill>
              </a:rPr>
              <a:t>Aqualinc</a:t>
            </a:r>
            <a:r>
              <a:rPr lang="en-NZ" dirty="0" smtClean="0">
                <a:solidFill>
                  <a:srgbClr val="00755C"/>
                </a:solidFill>
              </a:rPr>
              <a:t> to represent fully pasture production throughout the irrigated area.</a:t>
            </a:r>
          </a:p>
          <a:p>
            <a:pPr marL="342900" indent="-342900">
              <a:spcAft>
                <a:spcPts val="2400"/>
              </a:spcAft>
              <a:buFont typeface="Arial" panose="020B0604020202020204" pitchFamily="34" charset="0"/>
              <a:buChar char="•"/>
            </a:pPr>
            <a:r>
              <a:rPr lang="en-NZ" dirty="0" smtClean="0">
                <a:solidFill>
                  <a:srgbClr val="00755C"/>
                </a:solidFill>
              </a:rPr>
              <a:t>Intake efficiency: assume run of river intakes harvest </a:t>
            </a:r>
            <a:r>
              <a:rPr lang="en-NZ" dirty="0">
                <a:solidFill>
                  <a:srgbClr val="00755C"/>
                </a:solidFill>
              </a:rPr>
              <a:t>80% of available flow above the </a:t>
            </a:r>
            <a:r>
              <a:rPr lang="en-NZ" dirty="0" smtClean="0">
                <a:solidFill>
                  <a:srgbClr val="00755C"/>
                </a:solidFill>
              </a:rPr>
              <a:t>minimum up to the maximum allocation. </a:t>
            </a:r>
          </a:p>
          <a:p>
            <a:pPr marL="342900" indent="-342900">
              <a:spcAft>
                <a:spcPts val="1200"/>
              </a:spcAft>
              <a:buFont typeface="Arial" panose="020B0604020202020204" pitchFamily="34" charset="0"/>
              <a:buChar char="•"/>
            </a:pPr>
            <a:r>
              <a:rPr lang="en-NZ" dirty="0" smtClean="0">
                <a:solidFill>
                  <a:srgbClr val="00755C"/>
                </a:solidFill>
              </a:rPr>
              <a:t>Irrigation efficiency:</a:t>
            </a:r>
          </a:p>
          <a:p>
            <a:pPr marL="800100" lvl="1" indent="-342900">
              <a:spcAft>
                <a:spcPts val="1200"/>
              </a:spcAft>
              <a:buFont typeface="Arial" panose="020B0604020202020204" pitchFamily="34" charset="0"/>
              <a:buChar char="•"/>
            </a:pPr>
            <a:r>
              <a:rPr lang="en-NZ" sz="2000" dirty="0" smtClean="0">
                <a:solidFill>
                  <a:srgbClr val="00755C"/>
                </a:solidFill>
                <a:latin typeface="Arial"/>
                <a:cs typeface="Arial"/>
              </a:rPr>
              <a:t>10% distribution losses (from open races with buffer storage to significantly reduce by-wash).</a:t>
            </a:r>
          </a:p>
          <a:p>
            <a:pPr marL="800100" lvl="1" indent="-342900">
              <a:spcAft>
                <a:spcPts val="1200"/>
              </a:spcAft>
              <a:buFont typeface="Arial" panose="020B0604020202020204" pitchFamily="34" charset="0"/>
              <a:buChar char="•"/>
            </a:pPr>
            <a:r>
              <a:rPr lang="en-NZ" sz="2000" dirty="0" smtClean="0">
                <a:solidFill>
                  <a:srgbClr val="00755C"/>
                </a:solidFill>
                <a:latin typeface="Arial"/>
                <a:cs typeface="Arial"/>
              </a:rPr>
              <a:t>Spray - 90 % on farm efficiency.</a:t>
            </a:r>
          </a:p>
          <a:p>
            <a:pPr marL="800100" lvl="1" indent="-342900">
              <a:spcAft>
                <a:spcPts val="1200"/>
              </a:spcAft>
              <a:buFont typeface="Arial" panose="020B0604020202020204" pitchFamily="34" charset="0"/>
              <a:buChar char="•"/>
            </a:pPr>
            <a:r>
              <a:rPr lang="en-NZ" sz="2000" dirty="0" smtClean="0">
                <a:solidFill>
                  <a:srgbClr val="00755C"/>
                </a:solidFill>
                <a:latin typeface="Arial"/>
                <a:cs typeface="Arial"/>
              </a:rPr>
              <a:t>Flood – 40 % on individual paddocks, with reused downstream overall efficiency of 60%. </a:t>
            </a:r>
          </a:p>
        </p:txBody>
      </p:sp>
    </p:spTree>
    <p:extLst>
      <p:ext uri="{BB962C8B-B14F-4D97-AF65-F5344CB8AC3E}">
        <p14:creationId xmlns:p14="http://schemas.microsoft.com/office/powerpoint/2010/main" val="18390672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a:t>Hydrological Model Scenarios</a:t>
            </a:r>
            <a:endParaRPr lang="en-NZ" dirty="0"/>
          </a:p>
        </p:txBody>
      </p:sp>
      <p:sp>
        <p:nvSpPr>
          <p:cNvPr id="3" name="Rectangle 2"/>
          <p:cNvSpPr/>
          <p:nvPr/>
        </p:nvSpPr>
        <p:spPr>
          <a:xfrm>
            <a:off x="107504" y="908720"/>
            <a:ext cx="8856984" cy="4462760"/>
          </a:xfrm>
          <a:prstGeom prst="rect">
            <a:avLst/>
          </a:prstGeom>
        </p:spPr>
        <p:txBody>
          <a:bodyPr wrap="square">
            <a:spAutoFit/>
          </a:bodyPr>
          <a:lstStyle/>
          <a:p>
            <a:pPr marL="342900" indent="-342900">
              <a:spcAft>
                <a:spcPts val="1200"/>
              </a:spcAft>
              <a:buFont typeface="Arial" panose="020B0604020202020204" pitchFamily="34" charset="0"/>
              <a:buChar char="•"/>
            </a:pPr>
            <a:r>
              <a:rPr lang="en-NZ" dirty="0" smtClean="0">
                <a:solidFill>
                  <a:srgbClr val="00755C"/>
                </a:solidFill>
                <a:latin typeface="Arial"/>
                <a:cs typeface="Arial"/>
              </a:rPr>
              <a:t>Dam Variables</a:t>
            </a:r>
            <a:r>
              <a:rPr lang="en-NZ" dirty="0" smtClean="0">
                <a:solidFill>
                  <a:srgbClr val="00755C"/>
                </a:solidFill>
              </a:rPr>
              <a:t>:</a:t>
            </a:r>
          </a:p>
          <a:p>
            <a:pPr marL="800100" lvl="1" indent="-342900">
              <a:spcAft>
                <a:spcPts val="1200"/>
              </a:spcAft>
              <a:buFont typeface="Arial" panose="020B0604020202020204" pitchFamily="34" charset="0"/>
              <a:buChar char="•"/>
            </a:pPr>
            <a:r>
              <a:rPr lang="en-NZ" sz="2000" dirty="0" smtClean="0">
                <a:solidFill>
                  <a:srgbClr val="00755C"/>
                </a:solidFill>
                <a:latin typeface="Arial"/>
                <a:cs typeface="Arial"/>
              </a:rPr>
              <a:t>Use </a:t>
            </a:r>
            <a:r>
              <a:rPr lang="en-NZ" sz="2000" dirty="0">
                <a:solidFill>
                  <a:srgbClr val="00755C"/>
                </a:solidFill>
                <a:latin typeface="Arial"/>
                <a:cs typeface="Arial"/>
              </a:rPr>
              <a:t>updated stage storage curve for Falls </a:t>
            </a:r>
            <a:r>
              <a:rPr lang="en-NZ" sz="2000" dirty="0" smtClean="0">
                <a:solidFill>
                  <a:srgbClr val="00755C"/>
                </a:solidFill>
                <a:latin typeface="Arial"/>
                <a:cs typeface="Arial"/>
              </a:rPr>
              <a:t>Dam and </a:t>
            </a:r>
            <a:r>
              <a:rPr lang="en-NZ" sz="2000" dirty="0">
                <a:solidFill>
                  <a:srgbClr val="00755C"/>
                </a:solidFill>
                <a:latin typeface="Arial"/>
                <a:cs typeface="Arial"/>
              </a:rPr>
              <a:t>model both total and live </a:t>
            </a:r>
            <a:r>
              <a:rPr lang="en-NZ" sz="2000" dirty="0" smtClean="0">
                <a:solidFill>
                  <a:srgbClr val="00755C"/>
                </a:solidFill>
                <a:latin typeface="Arial"/>
                <a:cs typeface="Arial"/>
              </a:rPr>
              <a:t>storage.</a:t>
            </a:r>
          </a:p>
          <a:p>
            <a:pPr marL="800100" lvl="1" indent="-342900">
              <a:spcAft>
                <a:spcPts val="1200"/>
              </a:spcAft>
              <a:buFont typeface="Arial" panose="020B0604020202020204" pitchFamily="34" charset="0"/>
              <a:buChar char="•"/>
            </a:pPr>
            <a:r>
              <a:rPr lang="en-NZ" sz="2000" dirty="0" smtClean="0">
                <a:solidFill>
                  <a:srgbClr val="00755C"/>
                </a:solidFill>
                <a:latin typeface="Arial"/>
                <a:cs typeface="Arial"/>
              </a:rPr>
              <a:t>Priority for allocation from dam.</a:t>
            </a:r>
          </a:p>
          <a:p>
            <a:pPr marL="1371600" lvl="2" indent="-457200">
              <a:spcAft>
                <a:spcPts val="1200"/>
              </a:spcAft>
              <a:buFont typeface="+mj-lt"/>
              <a:buAutoNum type="arabicPeriod"/>
            </a:pPr>
            <a:r>
              <a:rPr lang="en-NZ" sz="2000" dirty="0" smtClean="0">
                <a:solidFill>
                  <a:srgbClr val="00755C"/>
                </a:solidFill>
                <a:latin typeface="Arial"/>
                <a:cs typeface="Arial"/>
              </a:rPr>
              <a:t>Minimum flows</a:t>
            </a:r>
          </a:p>
          <a:p>
            <a:pPr marL="1371600" lvl="2" indent="-457200">
              <a:spcAft>
                <a:spcPts val="1200"/>
              </a:spcAft>
              <a:buFont typeface="+mj-lt"/>
              <a:buAutoNum type="arabicPeriod"/>
            </a:pPr>
            <a:r>
              <a:rPr lang="en-NZ" sz="2000" dirty="0" smtClean="0">
                <a:solidFill>
                  <a:srgbClr val="00755C"/>
                </a:solidFill>
                <a:latin typeface="Arial"/>
                <a:cs typeface="Arial"/>
              </a:rPr>
              <a:t>Other Environmental flows (i.e. Flushing Flows).</a:t>
            </a:r>
          </a:p>
          <a:p>
            <a:pPr marL="1371600" lvl="2" indent="-457200">
              <a:spcAft>
                <a:spcPts val="1200"/>
              </a:spcAft>
              <a:buFont typeface="+mj-lt"/>
              <a:buAutoNum type="arabicPeriod"/>
            </a:pPr>
            <a:r>
              <a:rPr lang="en-NZ" sz="2000" dirty="0" smtClean="0">
                <a:solidFill>
                  <a:srgbClr val="00755C"/>
                </a:solidFill>
                <a:latin typeface="Arial"/>
                <a:cs typeface="Arial"/>
              </a:rPr>
              <a:t>Irrigation Demand.</a:t>
            </a:r>
          </a:p>
          <a:p>
            <a:pPr marL="800100" lvl="1" indent="-342900">
              <a:spcAft>
                <a:spcPts val="1200"/>
              </a:spcAft>
              <a:buFont typeface="Arial" panose="020B0604020202020204" pitchFamily="34" charset="0"/>
              <a:buChar char="•"/>
            </a:pPr>
            <a:r>
              <a:rPr lang="en-NZ" sz="2000" dirty="0" smtClean="0">
                <a:solidFill>
                  <a:srgbClr val="00755C"/>
                </a:solidFill>
                <a:latin typeface="Arial"/>
                <a:cs typeface="Arial"/>
              </a:rPr>
              <a:t>Determine irrigable area for the three scenarios (low 19 M m</a:t>
            </a:r>
            <a:r>
              <a:rPr lang="en-NZ" sz="2000" baseline="30000" dirty="0" smtClean="0">
                <a:solidFill>
                  <a:srgbClr val="00755C"/>
                </a:solidFill>
                <a:latin typeface="Arial"/>
                <a:cs typeface="Arial"/>
              </a:rPr>
              <a:t>3</a:t>
            </a:r>
            <a:r>
              <a:rPr lang="en-NZ" sz="2000" dirty="0" smtClean="0">
                <a:solidFill>
                  <a:srgbClr val="00755C"/>
                </a:solidFill>
                <a:latin typeface="Arial"/>
                <a:cs typeface="Arial"/>
              </a:rPr>
              <a:t> live storage, mid 50 </a:t>
            </a:r>
            <a:r>
              <a:rPr lang="en-NZ" sz="2000" dirty="0">
                <a:solidFill>
                  <a:srgbClr val="00755C"/>
                </a:solidFill>
                <a:latin typeface="Arial"/>
                <a:cs typeface="Arial"/>
              </a:rPr>
              <a:t>M m</a:t>
            </a:r>
            <a:r>
              <a:rPr lang="en-NZ" sz="2000" baseline="30000" dirty="0">
                <a:solidFill>
                  <a:srgbClr val="00755C"/>
                </a:solidFill>
                <a:latin typeface="Arial"/>
                <a:cs typeface="Arial"/>
              </a:rPr>
              <a:t>3</a:t>
            </a:r>
            <a:r>
              <a:rPr lang="en-NZ" sz="2000" dirty="0">
                <a:solidFill>
                  <a:srgbClr val="00755C"/>
                </a:solidFill>
                <a:latin typeface="Arial"/>
                <a:cs typeface="Arial"/>
              </a:rPr>
              <a:t> live storage </a:t>
            </a:r>
            <a:r>
              <a:rPr lang="en-NZ" sz="2000" dirty="0" smtClean="0">
                <a:solidFill>
                  <a:srgbClr val="00755C"/>
                </a:solidFill>
                <a:latin typeface="Arial"/>
                <a:cs typeface="Arial"/>
              </a:rPr>
              <a:t>and high 114 M </a:t>
            </a:r>
            <a:r>
              <a:rPr lang="en-NZ" sz="2000" dirty="0">
                <a:solidFill>
                  <a:srgbClr val="00755C"/>
                </a:solidFill>
                <a:latin typeface="Arial"/>
                <a:cs typeface="Arial"/>
              </a:rPr>
              <a:t>m</a:t>
            </a:r>
            <a:r>
              <a:rPr lang="en-NZ" sz="2000" baseline="30000" dirty="0">
                <a:solidFill>
                  <a:srgbClr val="00755C"/>
                </a:solidFill>
                <a:latin typeface="Arial"/>
                <a:cs typeface="Arial"/>
              </a:rPr>
              <a:t>3</a:t>
            </a:r>
            <a:r>
              <a:rPr lang="en-NZ" sz="2000" dirty="0">
                <a:solidFill>
                  <a:srgbClr val="00755C"/>
                </a:solidFill>
                <a:latin typeface="Arial"/>
                <a:cs typeface="Arial"/>
              </a:rPr>
              <a:t> live storage </a:t>
            </a:r>
            <a:r>
              <a:rPr lang="en-NZ" sz="2000" dirty="0" smtClean="0">
                <a:solidFill>
                  <a:srgbClr val="00755C"/>
                </a:solidFill>
                <a:latin typeface="Arial"/>
                <a:cs typeface="Arial"/>
              </a:rPr>
              <a:t>raises) based on achieving full production 9 years out of 10, i.e. irrigation restrictions and dam empty 1 year in 10. </a:t>
            </a:r>
          </a:p>
        </p:txBody>
      </p:sp>
    </p:spTree>
    <p:extLst>
      <p:ext uri="{BB962C8B-B14F-4D97-AF65-F5344CB8AC3E}">
        <p14:creationId xmlns:p14="http://schemas.microsoft.com/office/powerpoint/2010/main" val="29427008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a:t>Hydrological Model Scenarios</a:t>
            </a:r>
            <a:endParaRPr lang="en-NZ" dirty="0"/>
          </a:p>
        </p:txBody>
      </p:sp>
      <p:sp>
        <p:nvSpPr>
          <p:cNvPr id="3" name="Rectangle 2"/>
          <p:cNvSpPr/>
          <p:nvPr/>
        </p:nvSpPr>
        <p:spPr>
          <a:xfrm>
            <a:off x="107504" y="908720"/>
            <a:ext cx="8856984" cy="5055230"/>
          </a:xfrm>
          <a:prstGeom prst="rect">
            <a:avLst/>
          </a:prstGeom>
        </p:spPr>
        <p:txBody>
          <a:bodyPr wrap="square">
            <a:spAutoFit/>
          </a:bodyPr>
          <a:lstStyle/>
          <a:p>
            <a:pPr marL="342900" indent="-342900">
              <a:spcAft>
                <a:spcPts val="1200"/>
              </a:spcAft>
              <a:buFont typeface="Arial" panose="020B0604020202020204" pitchFamily="34" charset="0"/>
              <a:buChar char="•"/>
            </a:pPr>
            <a:r>
              <a:rPr lang="en-NZ" sz="1600" b="1" dirty="0" smtClean="0">
                <a:solidFill>
                  <a:srgbClr val="00755C"/>
                </a:solidFill>
                <a:latin typeface="Arial"/>
                <a:cs typeface="Arial"/>
              </a:rPr>
              <a:t>Low Raise 19 </a:t>
            </a:r>
            <a:r>
              <a:rPr lang="en-NZ" sz="1600" b="1" dirty="0">
                <a:solidFill>
                  <a:srgbClr val="00755C"/>
                </a:solidFill>
                <a:latin typeface="Arial"/>
                <a:cs typeface="Arial"/>
              </a:rPr>
              <a:t>M m</a:t>
            </a:r>
            <a:r>
              <a:rPr lang="en-NZ" sz="1600" b="1" baseline="30000" dirty="0">
                <a:solidFill>
                  <a:srgbClr val="00755C"/>
                </a:solidFill>
                <a:latin typeface="Arial"/>
                <a:cs typeface="Arial"/>
              </a:rPr>
              <a:t>3</a:t>
            </a:r>
            <a:r>
              <a:rPr lang="en-NZ" sz="1600" b="1" dirty="0">
                <a:solidFill>
                  <a:srgbClr val="00755C"/>
                </a:solidFill>
                <a:latin typeface="Arial"/>
                <a:cs typeface="Arial"/>
              </a:rPr>
              <a:t> live </a:t>
            </a:r>
            <a:r>
              <a:rPr lang="en-NZ" sz="1600" b="1" dirty="0" smtClean="0">
                <a:solidFill>
                  <a:srgbClr val="00755C"/>
                </a:solidFill>
                <a:latin typeface="Arial"/>
                <a:cs typeface="Arial"/>
              </a:rPr>
              <a:t>storage – Irrigation area priorities:</a:t>
            </a:r>
          </a:p>
          <a:p>
            <a:pPr marL="804863" lvl="1" indent="-457200">
              <a:spcAft>
                <a:spcPts val="900"/>
              </a:spcAft>
              <a:buFont typeface="+mj-lt"/>
              <a:buAutoNum type="arabicPeriod"/>
            </a:pPr>
            <a:r>
              <a:rPr lang="en-NZ" sz="1600" dirty="0" smtClean="0">
                <a:solidFill>
                  <a:srgbClr val="00755C"/>
                </a:solidFill>
                <a:latin typeface="Arial"/>
                <a:cs typeface="Arial"/>
              </a:rPr>
              <a:t>Galloway 550 ha (50% spray, 50% flood), all supplied from the Lower </a:t>
            </a:r>
            <a:r>
              <a:rPr lang="en-NZ" sz="1600" dirty="0" err="1" smtClean="0">
                <a:solidFill>
                  <a:srgbClr val="00755C"/>
                </a:solidFill>
                <a:latin typeface="Arial"/>
                <a:cs typeface="Arial"/>
              </a:rPr>
              <a:t>Manuherikia</a:t>
            </a:r>
            <a:r>
              <a:rPr lang="en-NZ" sz="1600" dirty="0" smtClean="0">
                <a:solidFill>
                  <a:srgbClr val="00755C"/>
                </a:solidFill>
                <a:latin typeface="Arial"/>
                <a:cs typeface="Arial"/>
              </a:rPr>
              <a:t> River above Manor Burn confluence.</a:t>
            </a:r>
          </a:p>
          <a:p>
            <a:pPr marL="804863" lvl="1" indent="-457200">
              <a:spcAft>
                <a:spcPts val="900"/>
              </a:spcAft>
              <a:buFont typeface="+mj-lt"/>
              <a:buAutoNum type="arabicPeriod"/>
            </a:pPr>
            <a:r>
              <a:rPr lang="en-NZ" sz="1600" dirty="0">
                <a:solidFill>
                  <a:srgbClr val="00755C"/>
                </a:solidFill>
                <a:latin typeface="Arial"/>
                <a:cs typeface="Arial"/>
              </a:rPr>
              <a:t>Private irrigators (Robinson and Shaky Bridge Enterprises) 100 ha spray irrigated, supplied from the Lower </a:t>
            </a:r>
            <a:r>
              <a:rPr lang="en-NZ" sz="1600" dirty="0" err="1">
                <a:solidFill>
                  <a:srgbClr val="00755C"/>
                </a:solidFill>
                <a:latin typeface="Arial"/>
                <a:cs typeface="Arial"/>
              </a:rPr>
              <a:t>Manuherikia</a:t>
            </a:r>
            <a:r>
              <a:rPr lang="en-NZ" sz="1600" dirty="0">
                <a:solidFill>
                  <a:srgbClr val="00755C"/>
                </a:solidFill>
                <a:latin typeface="Arial"/>
                <a:cs typeface="Arial"/>
              </a:rPr>
              <a:t> above Manor Burn confluence.</a:t>
            </a:r>
          </a:p>
          <a:p>
            <a:pPr marL="804863" lvl="1" indent="-457200">
              <a:spcAft>
                <a:spcPts val="900"/>
              </a:spcAft>
              <a:buFont typeface="+mj-lt"/>
              <a:buAutoNum type="arabicPeriod"/>
            </a:pPr>
            <a:r>
              <a:rPr lang="en-NZ" sz="1600" dirty="0" smtClean="0">
                <a:solidFill>
                  <a:srgbClr val="00755C"/>
                </a:solidFill>
                <a:latin typeface="Arial"/>
                <a:cs typeface="Arial"/>
              </a:rPr>
              <a:t>MIS 3,200 ha irrigated (80% spray, 20% flood), all supplied from the </a:t>
            </a:r>
            <a:r>
              <a:rPr lang="en-NZ" sz="1600" dirty="0">
                <a:solidFill>
                  <a:srgbClr val="00755C"/>
                </a:solidFill>
                <a:latin typeface="Arial"/>
                <a:cs typeface="Arial"/>
              </a:rPr>
              <a:t>Lower </a:t>
            </a:r>
            <a:r>
              <a:rPr lang="en-NZ" sz="1600" dirty="0" err="1" smtClean="0">
                <a:solidFill>
                  <a:srgbClr val="00755C"/>
                </a:solidFill>
                <a:latin typeface="Arial"/>
                <a:cs typeface="Arial"/>
              </a:rPr>
              <a:t>Manuherikia</a:t>
            </a:r>
            <a:r>
              <a:rPr lang="en-NZ" sz="1600" dirty="0" smtClean="0">
                <a:solidFill>
                  <a:srgbClr val="00755C"/>
                </a:solidFill>
                <a:latin typeface="Arial"/>
                <a:cs typeface="Arial"/>
              </a:rPr>
              <a:t> River </a:t>
            </a:r>
            <a:r>
              <a:rPr lang="en-NZ" sz="1600" dirty="0">
                <a:solidFill>
                  <a:srgbClr val="00755C"/>
                </a:solidFill>
                <a:latin typeface="Arial"/>
                <a:cs typeface="Arial"/>
              </a:rPr>
              <a:t>above </a:t>
            </a:r>
            <a:r>
              <a:rPr lang="en-NZ" sz="1600" dirty="0" err="1" smtClean="0">
                <a:solidFill>
                  <a:srgbClr val="00755C"/>
                </a:solidFill>
                <a:latin typeface="Arial"/>
                <a:cs typeface="Arial"/>
              </a:rPr>
              <a:t>Chatto</a:t>
            </a:r>
            <a:r>
              <a:rPr lang="en-NZ" sz="1600" dirty="0" smtClean="0">
                <a:solidFill>
                  <a:srgbClr val="00755C"/>
                </a:solidFill>
                <a:latin typeface="Arial"/>
                <a:cs typeface="Arial"/>
              </a:rPr>
              <a:t> Creek confluence. </a:t>
            </a:r>
          </a:p>
          <a:p>
            <a:pPr marL="804863" lvl="1" indent="-457200">
              <a:spcAft>
                <a:spcPts val="900"/>
              </a:spcAft>
              <a:buFont typeface="+mj-lt"/>
              <a:buAutoNum type="arabicPeriod"/>
            </a:pPr>
            <a:r>
              <a:rPr lang="en-NZ" sz="1600" dirty="0" smtClean="0">
                <a:solidFill>
                  <a:srgbClr val="00755C"/>
                </a:solidFill>
                <a:latin typeface="Arial"/>
                <a:cs typeface="Arial"/>
              </a:rPr>
              <a:t>Maximise </a:t>
            </a:r>
            <a:r>
              <a:rPr lang="en-NZ" sz="1600" dirty="0">
                <a:solidFill>
                  <a:srgbClr val="00755C"/>
                </a:solidFill>
                <a:latin typeface="Arial"/>
                <a:cs typeface="Arial"/>
              </a:rPr>
              <a:t>use of run of river takes from tributaries above </a:t>
            </a:r>
            <a:r>
              <a:rPr lang="en-NZ" sz="1600" dirty="0" err="1">
                <a:solidFill>
                  <a:srgbClr val="00755C"/>
                </a:solidFill>
                <a:latin typeface="Arial"/>
                <a:cs typeface="Arial"/>
              </a:rPr>
              <a:t>Ophir</a:t>
            </a:r>
            <a:r>
              <a:rPr lang="en-NZ" sz="1600" dirty="0">
                <a:solidFill>
                  <a:srgbClr val="00755C"/>
                </a:solidFill>
                <a:latin typeface="Arial"/>
                <a:cs typeface="Arial"/>
              </a:rPr>
              <a:t> to irrigate a further ≈3,000 ha (60% spray, 40% flood). </a:t>
            </a:r>
          </a:p>
          <a:p>
            <a:pPr marL="804863" lvl="1" indent="-457200">
              <a:spcAft>
                <a:spcPts val="900"/>
              </a:spcAft>
              <a:buFont typeface="+mj-lt"/>
              <a:buAutoNum type="arabicPeriod"/>
            </a:pPr>
            <a:r>
              <a:rPr lang="en-NZ" sz="1600" dirty="0">
                <a:solidFill>
                  <a:srgbClr val="00755C"/>
                </a:solidFill>
                <a:latin typeface="Arial"/>
                <a:cs typeface="Arial"/>
              </a:rPr>
              <a:t>Private irrigators </a:t>
            </a:r>
            <a:r>
              <a:rPr lang="en-NZ" sz="1600" dirty="0" smtClean="0">
                <a:solidFill>
                  <a:srgbClr val="00755C"/>
                </a:solidFill>
                <a:latin typeface="Arial"/>
                <a:cs typeface="Arial"/>
              </a:rPr>
              <a:t>(Blacks Flat and </a:t>
            </a:r>
            <a:r>
              <a:rPr lang="en-NZ" sz="1600" dirty="0" err="1" smtClean="0">
                <a:solidFill>
                  <a:srgbClr val="00755C"/>
                </a:solidFill>
                <a:latin typeface="Arial"/>
                <a:cs typeface="Arial"/>
              </a:rPr>
              <a:t>Thurlow</a:t>
            </a:r>
            <a:r>
              <a:rPr lang="en-NZ" sz="1600" dirty="0" smtClean="0">
                <a:solidFill>
                  <a:srgbClr val="00755C"/>
                </a:solidFill>
                <a:latin typeface="Arial"/>
                <a:cs typeface="Arial"/>
              </a:rPr>
              <a:t>) 340 ha spray irrigated from mid </a:t>
            </a:r>
            <a:r>
              <a:rPr lang="en-NZ" sz="1600" dirty="0" err="1" smtClean="0">
                <a:solidFill>
                  <a:srgbClr val="00755C"/>
                </a:solidFill>
                <a:latin typeface="Arial"/>
                <a:cs typeface="Arial"/>
              </a:rPr>
              <a:t>Manuherikia</a:t>
            </a:r>
            <a:r>
              <a:rPr lang="en-NZ" sz="1600" dirty="0" smtClean="0">
                <a:solidFill>
                  <a:srgbClr val="00755C"/>
                </a:solidFill>
                <a:latin typeface="Arial"/>
                <a:cs typeface="Arial"/>
              </a:rPr>
              <a:t> River (above Thomson Creek confluence).</a:t>
            </a:r>
          </a:p>
          <a:p>
            <a:pPr marL="804863" lvl="1" indent="-457200">
              <a:spcAft>
                <a:spcPts val="900"/>
              </a:spcAft>
              <a:buFont typeface="+mj-lt"/>
              <a:buAutoNum type="arabicPeriod"/>
            </a:pPr>
            <a:r>
              <a:rPr lang="en-NZ" sz="1600" dirty="0" smtClean="0">
                <a:solidFill>
                  <a:srgbClr val="00755C"/>
                </a:solidFill>
                <a:latin typeface="Arial"/>
                <a:cs typeface="Arial"/>
              </a:rPr>
              <a:t>OIS Main Race – 3,500 ha spray irrigated </a:t>
            </a:r>
            <a:r>
              <a:rPr lang="en-NZ" sz="1600" dirty="0">
                <a:solidFill>
                  <a:srgbClr val="00755C"/>
                </a:solidFill>
                <a:latin typeface="Arial"/>
                <a:cs typeface="Arial"/>
              </a:rPr>
              <a:t>from </a:t>
            </a:r>
            <a:r>
              <a:rPr lang="en-NZ" sz="1600" dirty="0" smtClean="0">
                <a:solidFill>
                  <a:srgbClr val="00755C"/>
                </a:solidFill>
                <a:latin typeface="Arial"/>
                <a:cs typeface="Arial"/>
              </a:rPr>
              <a:t>upper </a:t>
            </a:r>
            <a:r>
              <a:rPr lang="en-NZ" sz="1600" dirty="0" err="1">
                <a:solidFill>
                  <a:srgbClr val="00755C"/>
                </a:solidFill>
                <a:latin typeface="Arial"/>
                <a:cs typeface="Arial"/>
              </a:rPr>
              <a:t>Manuherikia</a:t>
            </a:r>
            <a:r>
              <a:rPr lang="en-NZ" sz="1600" dirty="0">
                <a:solidFill>
                  <a:srgbClr val="00755C"/>
                </a:solidFill>
                <a:latin typeface="Arial"/>
                <a:cs typeface="Arial"/>
              </a:rPr>
              <a:t> River </a:t>
            </a:r>
            <a:r>
              <a:rPr lang="en-NZ" sz="1600" dirty="0" smtClean="0">
                <a:solidFill>
                  <a:srgbClr val="00755C"/>
                </a:solidFill>
                <a:latin typeface="Arial"/>
                <a:cs typeface="Arial"/>
              </a:rPr>
              <a:t>(above Dunstan Creek confluence) </a:t>
            </a:r>
          </a:p>
          <a:p>
            <a:pPr marL="804863" lvl="1" indent="-457200">
              <a:spcAft>
                <a:spcPts val="900"/>
              </a:spcAft>
              <a:buFont typeface="+mj-lt"/>
              <a:buAutoNum type="arabicPeriod"/>
            </a:pPr>
            <a:r>
              <a:rPr lang="en-NZ" sz="1600" dirty="0" smtClean="0">
                <a:solidFill>
                  <a:srgbClr val="00755C"/>
                </a:solidFill>
                <a:latin typeface="Arial"/>
                <a:cs typeface="Arial"/>
              </a:rPr>
              <a:t>Blackstone – 660 ha spray irrigated </a:t>
            </a:r>
            <a:r>
              <a:rPr lang="en-NZ" sz="1600" dirty="0">
                <a:solidFill>
                  <a:srgbClr val="00755C"/>
                </a:solidFill>
                <a:latin typeface="Arial"/>
                <a:cs typeface="Arial"/>
              </a:rPr>
              <a:t>from upper </a:t>
            </a:r>
            <a:r>
              <a:rPr lang="en-NZ" sz="1600" dirty="0" err="1">
                <a:solidFill>
                  <a:srgbClr val="00755C"/>
                </a:solidFill>
                <a:latin typeface="Arial"/>
                <a:cs typeface="Arial"/>
              </a:rPr>
              <a:t>Manuherikia</a:t>
            </a:r>
            <a:r>
              <a:rPr lang="en-NZ" sz="1600" dirty="0">
                <a:solidFill>
                  <a:srgbClr val="00755C"/>
                </a:solidFill>
                <a:latin typeface="Arial"/>
                <a:cs typeface="Arial"/>
              </a:rPr>
              <a:t> River (above Dunstan Creek confluence)</a:t>
            </a:r>
            <a:endParaRPr lang="en-NZ" sz="1600" dirty="0" smtClean="0">
              <a:solidFill>
                <a:srgbClr val="00755C"/>
              </a:solidFill>
              <a:latin typeface="Arial"/>
              <a:cs typeface="Arial"/>
            </a:endParaRPr>
          </a:p>
          <a:p>
            <a:pPr marL="804863" lvl="1" indent="-457200">
              <a:spcAft>
                <a:spcPts val="900"/>
              </a:spcAft>
              <a:buFont typeface="+mj-lt"/>
              <a:buAutoNum type="arabicPeriod"/>
            </a:pPr>
            <a:r>
              <a:rPr lang="en-NZ" sz="1600" dirty="0" smtClean="0">
                <a:solidFill>
                  <a:srgbClr val="00755C"/>
                </a:solidFill>
                <a:latin typeface="Arial"/>
                <a:cs typeface="Arial"/>
              </a:rPr>
              <a:t>Increase/Decrease </a:t>
            </a:r>
            <a:r>
              <a:rPr lang="en-NZ" sz="1600" dirty="0">
                <a:solidFill>
                  <a:srgbClr val="00755C"/>
                </a:solidFill>
                <a:latin typeface="Arial"/>
                <a:cs typeface="Arial"/>
              </a:rPr>
              <a:t>OIS Main Race </a:t>
            </a:r>
            <a:r>
              <a:rPr lang="en-NZ" sz="1600" dirty="0" smtClean="0">
                <a:solidFill>
                  <a:srgbClr val="00755C"/>
                </a:solidFill>
                <a:latin typeface="Arial"/>
                <a:cs typeface="Arial"/>
              </a:rPr>
              <a:t>and Blackstone irrigation as required. </a:t>
            </a:r>
          </a:p>
        </p:txBody>
      </p:sp>
    </p:spTree>
    <p:extLst>
      <p:ext uri="{BB962C8B-B14F-4D97-AF65-F5344CB8AC3E}">
        <p14:creationId xmlns:p14="http://schemas.microsoft.com/office/powerpoint/2010/main" val="28251773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213" t="17067" r="5532" b="21200"/>
          <a:stretch/>
        </p:blipFill>
        <p:spPr>
          <a:xfrm>
            <a:off x="179512" y="44624"/>
            <a:ext cx="6984776" cy="6751464"/>
          </a:xfrm>
          <a:prstGeom prst="rect">
            <a:avLst/>
          </a:prstGeom>
        </p:spPr>
      </p:pic>
    </p:spTree>
    <p:extLst>
      <p:ext uri="{BB962C8B-B14F-4D97-AF65-F5344CB8AC3E}">
        <p14:creationId xmlns:p14="http://schemas.microsoft.com/office/powerpoint/2010/main" val="42297306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a:t>Hydrological Model Scenarios</a:t>
            </a:r>
            <a:endParaRPr lang="en-NZ" dirty="0"/>
          </a:p>
        </p:txBody>
      </p:sp>
      <p:sp>
        <p:nvSpPr>
          <p:cNvPr id="3" name="Rectangle 2"/>
          <p:cNvSpPr/>
          <p:nvPr/>
        </p:nvSpPr>
        <p:spPr>
          <a:xfrm>
            <a:off x="107504" y="908720"/>
            <a:ext cx="8856984" cy="5139869"/>
          </a:xfrm>
          <a:prstGeom prst="rect">
            <a:avLst/>
          </a:prstGeom>
        </p:spPr>
        <p:txBody>
          <a:bodyPr wrap="square">
            <a:spAutoFit/>
          </a:bodyPr>
          <a:lstStyle/>
          <a:p>
            <a:pPr marL="342900" indent="-342900">
              <a:spcAft>
                <a:spcPts val="1200"/>
              </a:spcAft>
              <a:buFont typeface="Arial" panose="020B0604020202020204" pitchFamily="34" charset="0"/>
              <a:buChar char="•"/>
            </a:pPr>
            <a:r>
              <a:rPr lang="en-NZ" sz="1600" b="1" dirty="0" smtClean="0">
                <a:solidFill>
                  <a:srgbClr val="00755C"/>
                </a:solidFill>
                <a:latin typeface="Arial"/>
                <a:cs typeface="Arial"/>
              </a:rPr>
              <a:t>Mid </a:t>
            </a:r>
            <a:r>
              <a:rPr lang="en-NZ" sz="1600" b="1" dirty="0">
                <a:solidFill>
                  <a:srgbClr val="00755C"/>
                </a:solidFill>
                <a:latin typeface="Arial"/>
                <a:cs typeface="Arial"/>
              </a:rPr>
              <a:t>R</a:t>
            </a:r>
            <a:r>
              <a:rPr lang="en-NZ" sz="1600" b="1" dirty="0" smtClean="0">
                <a:solidFill>
                  <a:srgbClr val="00755C"/>
                </a:solidFill>
                <a:latin typeface="Arial"/>
                <a:cs typeface="Arial"/>
              </a:rPr>
              <a:t>aise 50 </a:t>
            </a:r>
            <a:r>
              <a:rPr lang="en-NZ" sz="1600" b="1" dirty="0">
                <a:solidFill>
                  <a:srgbClr val="00755C"/>
                </a:solidFill>
                <a:latin typeface="Arial"/>
                <a:cs typeface="Arial"/>
              </a:rPr>
              <a:t>M m</a:t>
            </a:r>
            <a:r>
              <a:rPr lang="en-NZ" sz="1600" b="1" baseline="30000" dirty="0">
                <a:solidFill>
                  <a:srgbClr val="00755C"/>
                </a:solidFill>
                <a:latin typeface="Arial"/>
                <a:cs typeface="Arial"/>
              </a:rPr>
              <a:t>3</a:t>
            </a:r>
            <a:r>
              <a:rPr lang="en-NZ" sz="1600" b="1" dirty="0">
                <a:solidFill>
                  <a:srgbClr val="00755C"/>
                </a:solidFill>
                <a:latin typeface="Arial"/>
                <a:cs typeface="Arial"/>
              </a:rPr>
              <a:t> live </a:t>
            </a:r>
            <a:r>
              <a:rPr lang="en-NZ" sz="1600" b="1" dirty="0" smtClean="0">
                <a:solidFill>
                  <a:srgbClr val="00755C"/>
                </a:solidFill>
                <a:latin typeface="Arial"/>
                <a:cs typeface="Arial"/>
              </a:rPr>
              <a:t>storage – Irrigation area priorities:</a:t>
            </a:r>
          </a:p>
          <a:p>
            <a:pPr marL="804863" lvl="1" indent="-457200">
              <a:spcAft>
                <a:spcPts val="900"/>
              </a:spcAft>
              <a:buFont typeface="+mj-lt"/>
              <a:buAutoNum type="arabicPeriod"/>
            </a:pPr>
            <a:r>
              <a:rPr lang="en-NZ" sz="1400" dirty="0" smtClean="0">
                <a:solidFill>
                  <a:srgbClr val="00755C"/>
                </a:solidFill>
                <a:latin typeface="Arial"/>
                <a:cs typeface="Arial"/>
              </a:rPr>
              <a:t>Below </a:t>
            </a:r>
            <a:r>
              <a:rPr lang="en-NZ" sz="1400" dirty="0" err="1" smtClean="0">
                <a:solidFill>
                  <a:srgbClr val="00755C"/>
                </a:solidFill>
                <a:latin typeface="Arial"/>
                <a:cs typeface="Arial"/>
              </a:rPr>
              <a:t>Ophir</a:t>
            </a:r>
            <a:r>
              <a:rPr lang="en-NZ" sz="1400" dirty="0" smtClean="0">
                <a:solidFill>
                  <a:srgbClr val="00755C"/>
                </a:solidFill>
                <a:latin typeface="Arial"/>
                <a:cs typeface="Arial"/>
              </a:rPr>
              <a:t> as </a:t>
            </a:r>
            <a:r>
              <a:rPr lang="en-NZ" sz="1400" dirty="0">
                <a:solidFill>
                  <a:srgbClr val="00755C"/>
                </a:solidFill>
                <a:latin typeface="Arial"/>
                <a:cs typeface="Arial"/>
              </a:rPr>
              <a:t>per Low Raise 19 M m</a:t>
            </a:r>
            <a:r>
              <a:rPr lang="en-NZ" sz="1400" baseline="30000" dirty="0">
                <a:solidFill>
                  <a:srgbClr val="00755C"/>
                </a:solidFill>
                <a:latin typeface="Arial"/>
                <a:cs typeface="Arial"/>
              </a:rPr>
              <a:t>3</a:t>
            </a:r>
            <a:r>
              <a:rPr lang="en-NZ" sz="1400" dirty="0">
                <a:solidFill>
                  <a:srgbClr val="00755C"/>
                </a:solidFill>
                <a:latin typeface="Arial"/>
                <a:cs typeface="Arial"/>
              </a:rPr>
              <a:t> live storage </a:t>
            </a:r>
            <a:r>
              <a:rPr lang="en-NZ" sz="1400" dirty="0" smtClean="0">
                <a:solidFill>
                  <a:srgbClr val="00755C"/>
                </a:solidFill>
                <a:latin typeface="Arial"/>
                <a:cs typeface="Arial"/>
              </a:rPr>
              <a:t>scenario.</a:t>
            </a:r>
          </a:p>
          <a:p>
            <a:pPr marL="804863" lvl="1" indent="-457200">
              <a:spcAft>
                <a:spcPts val="900"/>
              </a:spcAft>
              <a:buFont typeface="+mj-lt"/>
              <a:buAutoNum type="arabicPeriod"/>
            </a:pPr>
            <a:r>
              <a:rPr lang="en-NZ" sz="1400" dirty="0" smtClean="0">
                <a:solidFill>
                  <a:srgbClr val="00755C"/>
                </a:solidFill>
                <a:latin typeface="Arial"/>
                <a:cs typeface="Arial"/>
              </a:rPr>
              <a:t>Maximise </a:t>
            </a:r>
            <a:r>
              <a:rPr lang="en-NZ" sz="1400" dirty="0">
                <a:solidFill>
                  <a:srgbClr val="00755C"/>
                </a:solidFill>
                <a:latin typeface="Arial"/>
                <a:cs typeface="Arial"/>
              </a:rPr>
              <a:t>use of run of river takes from </a:t>
            </a:r>
            <a:r>
              <a:rPr lang="en-NZ" sz="1400" dirty="0" smtClean="0">
                <a:solidFill>
                  <a:srgbClr val="00755C"/>
                </a:solidFill>
                <a:latin typeface="Arial"/>
                <a:cs typeface="Arial"/>
              </a:rPr>
              <a:t>tributaries </a:t>
            </a:r>
            <a:r>
              <a:rPr lang="en-NZ" sz="1400" dirty="0">
                <a:solidFill>
                  <a:srgbClr val="00755C"/>
                </a:solidFill>
                <a:latin typeface="Arial"/>
                <a:cs typeface="Arial"/>
              </a:rPr>
              <a:t>above </a:t>
            </a:r>
            <a:r>
              <a:rPr lang="en-NZ" sz="1400" dirty="0" err="1" smtClean="0">
                <a:solidFill>
                  <a:srgbClr val="00755C"/>
                </a:solidFill>
                <a:latin typeface="Arial"/>
                <a:cs typeface="Arial"/>
              </a:rPr>
              <a:t>Ophir</a:t>
            </a:r>
            <a:r>
              <a:rPr lang="en-NZ" sz="1400" dirty="0" smtClean="0">
                <a:solidFill>
                  <a:srgbClr val="00755C"/>
                </a:solidFill>
                <a:latin typeface="Arial"/>
                <a:cs typeface="Arial"/>
              </a:rPr>
              <a:t> (excluding Dunstan and Lauder (discussed below) </a:t>
            </a:r>
            <a:r>
              <a:rPr lang="en-NZ" sz="1400" dirty="0">
                <a:solidFill>
                  <a:srgbClr val="00755C"/>
                </a:solidFill>
                <a:latin typeface="Arial"/>
                <a:cs typeface="Arial"/>
              </a:rPr>
              <a:t>to irrigate a further </a:t>
            </a:r>
            <a:r>
              <a:rPr lang="en-NZ" sz="1400" dirty="0" smtClean="0">
                <a:solidFill>
                  <a:srgbClr val="00755C"/>
                </a:solidFill>
                <a:latin typeface="Arial"/>
                <a:cs typeface="Arial"/>
              </a:rPr>
              <a:t>≈650 </a:t>
            </a:r>
            <a:r>
              <a:rPr lang="en-NZ" sz="1400" dirty="0">
                <a:solidFill>
                  <a:srgbClr val="00755C"/>
                </a:solidFill>
                <a:latin typeface="Arial"/>
                <a:cs typeface="Arial"/>
              </a:rPr>
              <a:t>ha (60% spray, 40% flood). </a:t>
            </a:r>
          </a:p>
          <a:p>
            <a:pPr marL="804863" lvl="1" indent="-457200">
              <a:spcAft>
                <a:spcPts val="900"/>
              </a:spcAft>
              <a:buFont typeface="+mj-lt"/>
              <a:buAutoNum type="arabicPeriod"/>
            </a:pPr>
            <a:r>
              <a:rPr lang="en-NZ" sz="1400" dirty="0">
                <a:solidFill>
                  <a:srgbClr val="00755C"/>
                </a:solidFill>
                <a:latin typeface="Arial"/>
                <a:cs typeface="Arial"/>
              </a:rPr>
              <a:t>Private irrigators (Blacks Flat </a:t>
            </a:r>
            <a:r>
              <a:rPr lang="en-NZ" sz="1400" dirty="0" smtClean="0">
                <a:solidFill>
                  <a:srgbClr val="00755C"/>
                </a:solidFill>
                <a:latin typeface="Arial"/>
                <a:cs typeface="Arial"/>
              </a:rPr>
              <a:t>and </a:t>
            </a:r>
            <a:r>
              <a:rPr lang="en-NZ" sz="1400" dirty="0" err="1">
                <a:solidFill>
                  <a:srgbClr val="00755C"/>
                </a:solidFill>
                <a:latin typeface="Arial"/>
                <a:cs typeface="Arial"/>
              </a:rPr>
              <a:t>Thurlow</a:t>
            </a:r>
            <a:r>
              <a:rPr lang="en-NZ" sz="1400" dirty="0">
                <a:solidFill>
                  <a:srgbClr val="00755C"/>
                </a:solidFill>
                <a:latin typeface="Arial"/>
                <a:cs typeface="Arial"/>
              </a:rPr>
              <a:t>) </a:t>
            </a:r>
            <a:r>
              <a:rPr lang="en-NZ" sz="1400" dirty="0" smtClean="0">
                <a:solidFill>
                  <a:srgbClr val="00755C"/>
                </a:solidFill>
                <a:latin typeface="Arial"/>
                <a:cs typeface="Arial"/>
              </a:rPr>
              <a:t>350 </a:t>
            </a:r>
            <a:r>
              <a:rPr lang="en-NZ" sz="1400" dirty="0">
                <a:solidFill>
                  <a:srgbClr val="00755C"/>
                </a:solidFill>
                <a:latin typeface="Arial"/>
                <a:cs typeface="Arial"/>
              </a:rPr>
              <a:t>ha spray irrigated from mid </a:t>
            </a:r>
            <a:r>
              <a:rPr lang="en-NZ" sz="1400" dirty="0" err="1">
                <a:solidFill>
                  <a:srgbClr val="00755C"/>
                </a:solidFill>
                <a:latin typeface="Arial"/>
                <a:cs typeface="Arial"/>
              </a:rPr>
              <a:t>Manuherikia</a:t>
            </a:r>
            <a:r>
              <a:rPr lang="en-NZ" sz="1400" dirty="0">
                <a:solidFill>
                  <a:srgbClr val="00755C"/>
                </a:solidFill>
                <a:latin typeface="Arial"/>
                <a:cs typeface="Arial"/>
              </a:rPr>
              <a:t> River (above Thomson Creek confluence).</a:t>
            </a:r>
          </a:p>
          <a:p>
            <a:pPr marL="804863" lvl="1" indent="-457200">
              <a:spcAft>
                <a:spcPts val="900"/>
              </a:spcAft>
              <a:buFont typeface="+mj-lt"/>
              <a:buAutoNum type="arabicPeriod"/>
            </a:pPr>
            <a:r>
              <a:rPr lang="en-NZ" sz="1400" dirty="0" smtClean="0">
                <a:solidFill>
                  <a:srgbClr val="00755C"/>
                </a:solidFill>
                <a:latin typeface="Arial"/>
                <a:cs typeface="Arial"/>
              </a:rPr>
              <a:t>OIS Main Race – 3,700 ha spray irrigated </a:t>
            </a:r>
            <a:r>
              <a:rPr lang="en-NZ" sz="1400" dirty="0">
                <a:solidFill>
                  <a:srgbClr val="00755C"/>
                </a:solidFill>
                <a:latin typeface="Arial"/>
                <a:cs typeface="Arial"/>
              </a:rPr>
              <a:t>from </a:t>
            </a:r>
            <a:r>
              <a:rPr lang="en-NZ" sz="1400" dirty="0" smtClean="0">
                <a:solidFill>
                  <a:srgbClr val="00755C"/>
                </a:solidFill>
                <a:latin typeface="Arial"/>
                <a:cs typeface="Arial"/>
              </a:rPr>
              <a:t>upper </a:t>
            </a:r>
            <a:r>
              <a:rPr lang="en-NZ" sz="1400" dirty="0" err="1">
                <a:solidFill>
                  <a:srgbClr val="00755C"/>
                </a:solidFill>
                <a:latin typeface="Arial"/>
                <a:cs typeface="Arial"/>
              </a:rPr>
              <a:t>Manuherikia</a:t>
            </a:r>
            <a:r>
              <a:rPr lang="en-NZ" sz="1400" dirty="0">
                <a:solidFill>
                  <a:srgbClr val="00755C"/>
                </a:solidFill>
                <a:latin typeface="Arial"/>
                <a:cs typeface="Arial"/>
              </a:rPr>
              <a:t> River </a:t>
            </a:r>
            <a:r>
              <a:rPr lang="en-NZ" sz="1400" dirty="0" smtClean="0">
                <a:solidFill>
                  <a:srgbClr val="00755C"/>
                </a:solidFill>
                <a:latin typeface="Arial"/>
                <a:cs typeface="Arial"/>
              </a:rPr>
              <a:t>(above Dunstan Creek confluence) </a:t>
            </a:r>
          </a:p>
          <a:p>
            <a:pPr marL="804863" lvl="1" indent="-457200">
              <a:spcAft>
                <a:spcPts val="900"/>
              </a:spcAft>
              <a:buFont typeface="+mj-lt"/>
              <a:buAutoNum type="arabicPeriod"/>
            </a:pPr>
            <a:r>
              <a:rPr lang="en-NZ" sz="1400" dirty="0" smtClean="0">
                <a:solidFill>
                  <a:srgbClr val="00755C"/>
                </a:solidFill>
                <a:latin typeface="Arial"/>
                <a:cs typeface="Arial"/>
              </a:rPr>
              <a:t>Blackstone – 1,000 ha spray irrigated </a:t>
            </a:r>
            <a:r>
              <a:rPr lang="en-NZ" sz="1400" dirty="0">
                <a:solidFill>
                  <a:srgbClr val="00755C"/>
                </a:solidFill>
                <a:latin typeface="Arial"/>
                <a:cs typeface="Arial"/>
              </a:rPr>
              <a:t>from upper </a:t>
            </a:r>
            <a:r>
              <a:rPr lang="en-NZ" sz="1400" dirty="0" err="1">
                <a:solidFill>
                  <a:srgbClr val="00755C"/>
                </a:solidFill>
                <a:latin typeface="Arial"/>
                <a:cs typeface="Arial"/>
              </a:rPr>
              <a:t>Manuherikia</a:t>
            </a:r>
            <a:r>
              <a:rPr lang="en-NZ" sz="1400" dirty="0">
                <a:solidFill>
                  <a:srgbClr val="00755C"/>
                </a:solidFill>
                <a:latin typeface="Arial"/>
                <a:cs typeface="Arial"/>
              </a:rPr>
              <a:t> River (above Dunstan Creek confluence)</a:t>
            </a:r>
            <a:endParaRPr lang="en-NZ" sz="1400" dirty="0" smtClean="0">
              <a:solidFill>
                <a:srgbClr val="00755C"/>
              </a:solidFill>
              <a:latin typeface="Arial"/>
              <a:cs typeface="Arial"/>
            </a:endParaRPr>
          </a:p>
          <a:p>
            <a:pPr marL="804863" lvl="1" indent="-457200">
              <a:spcAft>
                <a:spcPts val="900"/>
              </a:spcAft>
              <a:buFont typeface="+mj-lt"/>
              <a:buAutoNum type="arabicPeriod"/>
            </a:pPr>
            <a:r>
              <a:rPr lang="en-NZ" sz="1400" dirty="0" smtClean="0">
                <a:solidFill>
                  <a:srgbClr val="00755C"/>
                </a:solidFill>
                <a:latin typeface="Arial"/>
                <a:cs typeface="Arial"/>
              </a:rPr>
              <a:t>Greenfields – 1,000 ha of new spray irrigation from high race directly from Falls Dam </a:t>
            </a:r>
          </a:p>
          <a:p>
            <a:pPr marL="804863" lvl="1" indent="-457200">
              <a:spcAft>
                <a:spcPts val="900"/>
              </a:spcAft>
              <a:buFont typeface="+mj-lt"/>
              <a:buAutoNum type="arabicPeriod"/>
            </a:pPr>
            <a:r>
              <a:rPr lang="en-NZ" sz="1400" dirty="0" smtClean="0">
                <a:solidFill>
                  <a:srgbClr val="00755C"/>
                </a:solidFill>
                <a:latin typeface="Arial"/>
                <a:cs typeface="Arial"/>
              </a:rPr>
              <a:t>Dunstan and Downs - </a:t>
            </a:r>
            <a:r>
              <a:rPr lang="en-NZ" sz="1400" dirty="0">
                <a:solidFill>
                  <a:srgbClr val="00755C"/>
                </a:solidFill>
                <a:latin typeface="Arial"/>
                <a:cs typeface="Arial"/>
              </a:rPr>
              <a:t>Maximise use of run of river </a:t>
            </a:r>
            <a:r>
              <a:rPr lang="en-NZ" sz="1400" dirty="0" smtClean="0">
                <a:solidFill>
                  <a:srgbClr val="00755C"/>
                </a:solidFill>
                <a:latin typeface="Arial"/>
                <a:cs typeface="Arial"/>
              </a:rPr>
              <a:t>take from Dunstan supplemented with Falls Dam water via high </a:t>
            </a:r>
            <a:r>
              <a:rPr lang="en-NZ" sz="1400" dirty="0">
                <a:solidFill>
                  <a:srgbClr val="00755C"/>
                </a:solidFill>
                <a:latin typeface="Arial"/>
                <a:cs typeface="Arial"/>
              </a:rPr>
              <a:t>race directly from </a:t>
            </a:r>
            <a:r>
              <a:rPr lang="en-NZ" sz="1400" dirty="0" smtClean="0">
                <a:solidFill>
                  <a:srgbClr val="00755C"/>
                </a:solidFill>
                <a:latin typeface="Arial"/>
                <a:cs typeface="Arial"/>
              </a:rPr>
              <a:t>Falls Dam allowing 2,200 ha to be fully spray irrigated on the Downs and 2,300 ha to be irrigated (80% spray, 20% flood) between Dunstan and Lauder Creek.</a:t>
            </a:r>
          </a:p>
          <a:p>
            <a:pPr marL="804863" lvl="1" indent="-457200">
              <a:spcAft>
                <a:spcPts val="900"/>
              </a:spcAft>
              <a:buFont typeface="+mj-lt"/>
              <a:buAutoNum type="arabicPeriod"/>
            </a:pPr>
            <a:r>
              <a:rPr lang="en-NZ" sz="1400" dirty="0" smtClean="0">
                <a:solidFill>
                  <a:srgbClr val="00755C"/>
                </a:solidFill>
                <a:latin typeface="Arial"/>
                <a:cs typeface="Arial"/>
              </a:rPr>
              <a:t>Lauder - Maximise </a:t>
            </a:r>
            <a:r>
              <a:rPr lang="en-NZ" sz="1400" dirty="0">
                <a:solidFill>
                  <a:srgbClr val="00755C"/>
                </a:solidFill>
                <a:latin typeface="Arial"/>
                <a:cs typeface="Arial"/>
              </a:rPr>
              <a:t>use of run of river take from </a:t>
            </a:r>
            <a:r>
              <a:rPr lang="en-NZ" sz="1400" dirty="0" smtClean="0">
                <a:solidFill>
                  <a:srgbClr val="00755C"/>
                </a:solidFill>
                <a:latin typeface="Arial"/>
                <a:cs typeface="Arial"/>
              </a:rPr>
              <a:t>Lauder supplemented </a:t>
            </a:r>
            <a:r>
              <a:rPr lang="en-NZ" sz="1400" dirty="0">
                <a:solidFill>
                  <a:srgbClr val="00755C"/>
                </a:solidFill>
                <a:latin typeface="Arial"/>
                <a:cs typeface="Arial"/>
              </a:rPr>
              <a:t>with Falls Dam water via high race directly from Falls Dam allowing </a:t>
            </a:r>
            <a:r>
              <a:rPr lang="en-NZ" sz="1400" dirty="0" smtClean="0">
                <a:solidFill>
                  <a:srgbClr val="00755C"/>
                </a:solidFill>
                <a:latin typeface="Arial"/>
                <a:cs typeface="Arial"/>
              </a:rPr>
              <a:t>800 </a:t>
            </a:r>
            <a:r>
              <a:rPr lang="en-NZ" sz="1400" dirty="0">
                <a:solidFill>
                  <a:srgbClr val="00755C"/>
                </a:solidFill>
                <a:latin typeface="Arial"/>
                <a:cs typeface="Arial"/>
              </a:rPr>
              <a:t>ha to be </a:t>
            </a:r>
            <a:r>
              <a:rPr lang="en-NZ" sz="1400" dirty="0" smtClean="0">
                <a:solidFill>
                  <a:srgbClr val="00755C"/>
                </a:solidFill>
                <a:latin typeface="Arial"/>
                <a:cs typeface="Arial"/>
              </a:rPr>
              <a:t>irrigated south of Lauder Creek (60% spray, 40% flood).</a:t>
            </a:r>
          </a:p>
          <a:p>
            <a:pPr marL="804863" lvl="1" indent="-457200">
              <a:spcAft>
                <a:spcPts val="900"/>
              </a:spcAft>
              <a:buFont typeface="+mj-lt"/>
              <a:buAutoNum type="arabicPeriod"/>
            </a:pPr>
            <a:r>
              <a:rPr lang="en-NZ" sz="1400" dirty="0" smtClean="0">
                <a:solidFill>
                  <a:srgbClr val="00755C"/>
                </a:solidFill>
                <a:latin typeface="Arial"/>
                <a:cs typeface="Arial"/>
              </a:rPr>
              <a:t>Increase/Decrease Dunstan to Lauder Creek irrigation as required. </a:t>
            </a:r>
          </a:p>
        </p:txBody>
      </p:sp>
    </p:spTree>
    <p:extLst>
      <p:ext uri="{BB962C8B-B14F-4D97-AF65-F5344CB8AC3E}">
        <p14:creationId xmlns:p14="http://schemas.microsoft.com/office/powerpoint/2010/main" val="36067900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a:t>Hydrological Model Scenarios</a:t>
            </a:r>
            <a:endParaRPr lang="en-NZ" dirty="0"/>
          </a:p>
        </p:txBody>
      </p:sp>
      <p:sp>
        <p:nvSpPr>
          <p:cNvPr id="3" name="Rectangle 2"/>
          <p:cNvSpPr/>
          <p:nvPr/>
        </p:nvSpPr>
        <p:spPr>
          <a:xfrm>
            <a:off x="0" y="908720"/>
            <a:ext cx="9036496" cy="5016758"/>
          </a:xfrm>
          <a:prstGeom prst="rect">
            <a:avLst/>
          </a:prstGeom>
        </p:spPr>
        <p:txBody>
          <a:bodyPr wrap="square">
            <a:spAutoFit/>
          </a:bodyPr>
          <a:lstStyle/>
          <a:p>
            <a:pPr marL="342900" indent="-342900">
              <a:spcAft>
                <a:spcPts val="600"/>
              </a:spcAft>
              <a:buFont typeface="Arial" panose="020B0604020202020204" pitchFamily="34" charset="0"/>
              <a:buChar char="•"/>
            </a:pPr>
            <a:r>
              <a:rPr lang="en-NZ" sz="1600" b="1" dirty="0" smtClean="0">
                <a:solidFill>
                  <a:srgbClr val="00755C"/>
                </a:solidFill>
                <a:latin typeface="Arial"/>
                <a:cs typeface="Arial"/>
              </a:rPr>
              <a:t>High </a:t>
            </a:r>
            <a:r>
              <a:rPr lang="en-NZ" sz="1600" b="1" dirty="0">
                <a:solidFill>
                  <a:srgbClr val="00755C"/>
                </a:solidFill>
                <a:latin typeface="Arial"/>
                <a:cs typeface="Arial"/>
              </a:rPr>
              <a:t>R</a:t>
            </a:r>
            <a:r>
              <a:rPr lang="en-NZ" sz="1600" b="1" dirty="0" smtClean="0">
                <a:solidFill>
                  <a:srgbClr val="00755C"/>
                </a:solidFill>
                <a:latin typeface="Arial"/>
                <a:cs typeface="Arial"/>
              </a:rPr>
              <a:t>aise 114 </a:t>
            </a:r>
            <a:r>
              <a:rPr lang="en-NZ" sz="1600" b="1" dirty="0">
                <a:solidFill>
                  <a:srgbClr val="00755C"/>
                </a:solidFill>
                <a:latin typeface="Arial"/>
                <a:cs typeface="Arial"/>
              </a:rPr>
              <a:t>M m</a:t>
            </a:r>
            <a:r>
              <a:rPr lang="en-NZ" sz="1600" b="1" baseline="30000" dirty="0">
                <a:solidFill>
                  <a:srgbClr val="00755C"/>
                </a:solidFill>
                <a:latin typeface="Arial"/>
                <a:cs typeface="Arial"/>
              </a:rPr>
              <a:t>3</a:t>
            </a:r>
            <a:r>
              <a:rPr lang="en-NZ" sz="1600" b="1" dirty="0">
                <a:solidFill>
                  <a:srgbClr val="00755C"/>
                </a:solidFill>
                <a:latin typeface="Arial"/>
                <a:cs typeface="Arial"/>
              </a:rPr>
              <a:t> live </a:t>
            </a:r>
            <a:r>
              <a:rPr lang="en-NZ" sz="1600" b="1" dirty="0" smtClean="0">
                <a:solidFill>
                  <a:srgbClr val="00755C"/>
                </a:solidFill>
                <a:latin typeface="Arial"/>
                <a:cs typeface="Arial"/>
              </a:rPr>
              <a:t>storage – Irrigation area priorities:</a:t>
            </a:r>
          </a:p>
          <a:p>
            <a:pPr marL="712788" lvl="1" indent="-457200">
              <a:spcAft>
                <a:spcPts val="600"/>
              </a:spcAft>
              <a:buFont typeface="+mj-lt"/>
              <a:buAutoNum type="arabicPeriod"/>
            </a:pPr>
            <a:r>
              <a:rPr lang="en-NZ" sz="1400" dirty="0" smtClean="0">
                <a:solidFill>
                  <a:srgbClr val="00755C"/>
                </a:solidFill>
                <a:latin typeface="Arial"/>
                <a:cs typeface="Arial"/>
              </a:rPr>
              <a:t>Below </a:t>
            </a:r>
            <a:r>
              <a:rPr lang="en-NZ" sz="1400" dirty="0" err="1" smtClean="0">
                <a:solidFill>
                  <a:srgbClr val="00755C"/>
                </a:solidFill>
                <a:latin typeface="Arial"/>
                <a:cs typeface="Arial"/>
              </a:rPr>
              <a:t>Ophir</a:t>
            </a:r>
            <a:r>
              <a:rPr lang="en-NZ" sz="1400" dirty="0" smtClean="0">
                <a:solidFill>
                  <a:srgbClr val="00755C"/>
                </a:solidFill>
                <a:latin typeface="Arial"/>
                <a:cs typeface="Arial"/>
              </a:rPr>
              <a:t> as </a:t>
            </a:r>
            <a:r>
              <a:rPr lang="en-NZ" sz="1400" dirty="0">
                <a:solidFill>
                  <a:srgbClr val="00755C"/>
                </a:solidFill>
                <a:latin typeface="Arial"/>
                <a:cs typeface="Arial"/>
              </a:rPr>
              <a:t>per Low Raise 19 M m</a:t>
            </a:r>
            <a:r>
              <a:rPr lang="en-NZ" sz="1400" baseline="30000" dirty="0">
                <a:solidFill>
                  <a:srgbClr val="00755C"/>
                </a:solidFill>
                <a:latin typeface="Arial"/>
                <a:cs typeface="Arial"/>
              </a:rPr>
              <a:t>3</a:t>
            </a:r>
            <a:r>
              <a:rPr lang="en-NZ" sz="1400" dirty="0">
                <a:solidFill>
                  <a:srgbClr val="00755C"/>
                </a:solidFill>
                <a:latin typeface="Arial"/>
                <a:cs typeface="Arial"/>
              </a:rPr>
              <a:t> live storage </a:t>
            </a:r>
            <a:r>
              <a:rPr lang="en-NZ" sz="1400" dirty="0" smtClean="0">
                <a:solidFill>
                  <a:srgbClr val="00755C"/>
                </a:solidFill>
                <a:latin typeface="Arial"/>
                <a:cs typeface="Arial"/>
              </a:rPr>
              <a:t>scenario.</a:t>
            </a:r>
          </a:p>
          <a:p>
            <a:pPr marL="712788" lvl="1" indent="-457200">
              <a:spcAft>
                <a:spcPts val="600"/>
              </a:spcAft>
              <a:buFont typeface="+mj-lt"/>
              <a:buAutoNum type="arabicPeriod"/>
            </a:pPr>
            <a:r>
              <a:rPr lang="en-NZ" sz="1400" dirty="0" smtClean="0">
                <a:solidFill>
                  <a:srgbClr val="00755C"/>
                </a:solidFill>
                <a:latin typeface="Arial"/>
                <a:cs typeface="Arial"/>
              </a:rPr>
              <a:t>Maximise </a:t>
            </a:r>
            <a:r>
              <a:rPr lang="en-NZ" sz="1400" dirty="0">
                <a:solidFill>
                  <a:srgbClr val="00755C"/>
                </a:solidFill>
                <a:latin typeface="Arial"/>
                <a:cs typeface="Arial"/>
              </a:rPr>
              <a:t>use of run of river takes from </a:t>
            </a:r>
            <a:r>
              <a:rPr lang="en-NZ" sz="1400" dirty="0" smtClean="0">
                <a:solidFill>
                  <a:srgbClr val="00755C"/>
                </a:solidFill>
                <a:latin typeface="Arial"/>
                <a:cs typeface="Arial"/>
              </a:rPr>
              <a:t>tributaries </a:t>
            </a:r>
            <a:r>
              <a:rPr lang="en-NZ" sz="1400" dirty="0">
                <a:solidFill>
                  <a:srgbClr val="00755C"/>
                </a:solidFill>
                <a:latin typeface="Arial"/>
                <a:cs typeface="Arial"/>
              </a:rPr>
              <a:t>above </a:t>
            </a:r>
            <a:r>
              <a:rPr lang="en-NZ" sz="1400" dirty="0" err="1" smtClean="0">
                <a:solidFill>
                  <a:srgbClr val="00755C"/>
                </a:solidFill>
                <a:latin typeface="Arial"/>
                <a:cs typeface="Arial"/>
              </a:rPr>
              <a:t>Ophir</a:t>
            </a:r>
            <a:r>
              <a:rPr lang="en-NZ" sz="1400" dirty="0" smtClean="0">
                <a:solidFill>
                  <a:srgbClr val="00755C"/>
                </a:solidFill>
                <a:latin typeface="Arial"/>
                <a:cs typeface="Arial"/>
              </a:rPr>
              <a:t> (excluding Dunstan, Lauder and </a:t>
            </a:r>
            <a:r>
              <a:rPr lang="en-NZ" sz="1400" dirty="0" err="1" smtClean="0">
                <a:solidFill>
                  <a:srgbClr val="00755C"/>
                </a:solidFill>
                <a:latin typeface="Arial"/>
                <a:cs typeface="Arial"/>
              </a:rPr>
              <a:t>Thomsons</a:t>
            </a:r>
            <a:r>
              <a:rPr lang="en-NZ" sz="1400" dirty="0" smtClean="0">
                <a:solidFill>
                  <a:srgbClr val="00755C"/>
                </a:solidFill>
                <a:latin typeface="Arial"/>
                <a:cs typeface="Arial"/>
              </a:rPr>
              <a:t> (discussed below) </a:t>
            </a:r>
            <a:r>
              <a:rPr lang="en-NZ" sz="1400" dirty="0">
                <a:solidFill>
                  <a:srgbClr val="00755C"/>
                </a:solidFill>
                <a:latin typeface="Arial"/>
                <a:cs typeface="Arial"/>
              </a:rPr>
              <a:t>to irrigate a further </a:t>
            </a:r>
            <a:r>
              <a:rPr lang="en-NZ" sz="1400" dirty="0" smtClean="0">
                <a:solidFill>
                  <a:srgbClr val="00755C"/>
                </a:solidFill>
                <a:latin typeface="Arial"/>
                <a:cs typeface="Arial"/>
              </a:rPr>
              <a:t>≈350 </a:t>
            </a:r>
            <a:r>
              <a:rPr lang="en-NZ" sz="1400" dirty="0">
                <a:solidFill>
                  <a:srgbClr val="00755C"/>
                </a:solidFill>
                <a:latin typeface="Arial"/>
                <a:cs typeface="Arial"/>
              </a:rPr>
              <a:t>ha (60% spray, 40% flood). </a:t>
            </a:r>
          </a:p>
          <a:p>
            <a:pPr marL="712788" lvl="1" indent="-457200">
              <a:spcAft>
                <a:spcPts val="600"/>
              </a:spcAft>
              <a:buFont typeface="+mj-lt"/>
              <a:buAutoNum type="arabicPeriod"/>
            </a:pPr>
            <a:r>
              <a:rPr lang="en-NZ" sz="1400" dirty="0">
                <a:solidFill>
                  <a:srgbClr val="00755C"/>
                </a:solidFill>
                <a:latin typeface="Arial"/>
                <a:cs typeface="Arial"/>
              </a:rPr>
              <a:t>Private irrigators (Blacks Flat </a:t>
            </a:r>
            <a:r>
              <a:rPr lang="en-NZ" sz="1400" dirty="0" smtClean="0">
                <a:solidFill>
                  <a:srgbClr val="00755C"/>
                </a:solidFill>
                <a:latin typeface="Arial"/>
                <a:cs typeface="Arial"/>
              </a:rPr>
              <a:t>and </a:t>
            </a:r>
            <a:r>
              <a:rPr lang="en-NZ" sz="1400" dirty="0" err="1">
                <a:solidFill>
                  <a:srgbClr val="00755C"/>
                </a:solidFill>
                <a:latin typeface="Arial"/>
                <a:cs typeface="Arial"/>
              </a:rPr>
              <a:t>Thurlow</a:t>
            </a:r>
            <a:r>
              <a:rPr lang="en-NZ" sz="1400" dirty="0">
                <a:solidFill>
                  <a:srgbClr val="00755C"/>
                </a:solidFill>
                <a:latin typeface="Arial"/>
                <a:cs typeface="Arial"/>
              </a:rPr>
              <a:t>) </a:t>
            </a:r>
            <a:r>
              <a:rPr lang="en-NZ" sz="1400" dirty="0" smtClean="0">
                <a:solidFill>
                  <a:srgbClr val="00755C"/>
                </a:solidFill>
                <a:latin typeface="Arial"/>
                <a:cs typeface="Arial"/>
              </a:rPr>
              <a:t>400 </a:t>
            </a:r>
            <a:r>
              <a:rPr lang="en-NZ" sz="1400" dirty="0">
                <a:solidFill>
                  <a:srgbClr val="00755C"/>
                </a:solidFill>
                <a:latin typeface="Arial"/>
                <a:cs typeface="Arial"/>
              </a:rPr>
              <a:t>ha spray irrigated from mid </a:t>
            </a:r>
            <a:r>
              <a:rPr lang="en-NZ" sz="1400" dirty="0" err="1">
                <a:solidFill>
                  <a:srgbClr val="00755C"/>
                </a:solidFill>
                <a:latin typeface="Arial"/>
                <a:cs typeface="Arial"/>
              </a:rPr>
              <a:t>Manuherikia</a:t>
            </a:r>
            <a:r>
              <a:rPr lang="en-NZ" sz="1400" dirty="0">
                <a:solidFill>
                  <a:srgbClr val="00755C"/>
                </a:solidFill>
                <a:latin typeface="Arial"/>
                <a:cs typeface="Arial"/>
              </a:rPr>
              <a:t> River (above Thomson Creek confluence).</a:t>
            </a:r>
          </a:p>
          <a:p>
            <a:pPr marL="712788" lvl="1" indent="-457200">
              <a:spcAft>
                <a:spcPts val="600"/>
              </a:spcAft>
              <a:buFont typeface="+mj-lt"/>
              <a:buAutoNum type="arabicPeriod"/>
            </a:pPr>
            <a:r>
              <a:rPr lang="en-NZ" sz="1400" dirty="0" smtClean="0">
                <a:solidFill>
                  <a:srgbClr val="00755C"/>
                </a:solidFill>
                <a:latin typeface="Arial"/>
                <a:cs typeface="Arial"/>
              </a:rPr>
              <a:t>OIS Main Race – 6,000 ha spray irrigated </a:t>
            </a:r>
            <a:r>
              <a:rPr lang="en-NZ" sz="1400" dirty="0">
                <a:solidFill>
                  <a:srgbClr val="00755C"/>
                </a:solidFill>
                <a:latin typeface="Arial"/>
                <a:cs typeface="Arial"/>
              </a:rPr>
              <a:t>from </a:t>
            </a:r>
            <a:r>
              <a:rPr lang="en-NZ" sz="1400" dirty="0" smtClean="0">
                <a:solidFill>
                  <a:srgbClr val="00755C"/>
                </a:solidFill>
                <a:latin typeface="Arial"/>
                <a:cs typeface="Arial"/>
              </a:rPr>
              <a:t>upper </a:t>
            </a:r>
            <a:r>
              <a:rPr lang="en-NZ" sz="1400" dirty="0" err="1">
                <a:solidFill>
                  <a:srgbClr val="00755C"/>
                </a:solidFill>
                <a:latin typeface="Arial"/>
                <a:cs typeface="Arial"/>
              </a:rPr>
              <a:t>Manuherikia</a:t>
            </a:r>
            <a:r>
              <a:rPr lang="en-NZ" sz="1400" dirty="0">
                <a:solidFill>
                  <a:srgbClr val="00755C"/>
                </a:solidFill>
                <a:latin typeface="Arial"/>
                <a:cs typeface="Arial"/>
              </a:rPr>
              <a:t> River </a:t>
            </a:r>
            <a:r>
              <a:rPr lang="en-NZ" sz="1400" dirty="0" smtClean="0">
                <a:solidFill>
                  <a:srgbClr val="00755C"/>
                </a:solidFill>
                <a:latin typeface="Arial"/>
                <a:cs typeface="Arial"/>
              </a:rPr>
              <a:t>(above Dunstan Creek confluence) </a:t>
            </a:r>
          </a:p>
          <a:p>
            <a:pPr marL="712788" lvl="1" indent="-457200">
              <a:spcAft>
                <a:spcPts val="600"/>
              </a:spcAft>
              <a:buFont typeface="+mj-lt"/>
              <a:buAutoNum type="arabicPeriod"/>
            </a:pPr>
            <a:r>
              <a:rPr lang="en-NZ" sz="1400" dirty="0" smtClean="0">
                <a:solidFill>
                  <a:srgbClr val="00755C"/>
                </a:solidFill>
                <a:latin typeface="Arial"/>
                <a:cs typeface="Arial"/>
              </a:rPr>
              <a:t>Blackstone – 1,200 ha spray irrigated </a:t>
            </a:r>
            <a:r>
              <a:rPr lang="en-NZ" sz="1400" dirty="0">
                <a:solidFill>
                  <a:srgbClr val="00755C"/>
                </a:solidFill>
                <a:latin typeface="Arial"/>
                <a:cs typeface="Arial"/>
              </a:rPr>
              <a:t>from upper </a:t>
            </a:r>
            <a:r>
              <a:rPr lang="en-NZ" sz="1400" dirty="0" err="1">
                <a:solidFill>
                  <a:srgbClr val="00755C"/>
                </a:solidFill>
                <a:latin typeface="Arial"/>
                <a:cs typeface="Arial"/>
              </a:rPr>
              <a:t>Manuherikia</a:t>
            </a:r>
            <a:r>
              <a:rPr lang="en-NZ" sz="1400" dirty="0">
                <a:solidFill>
                  <a:srgbClr val="00755C"/>
                </a:solidFill>
                <a:latin typeface="Arial"/>
                <a:cs typeface="Arial"/>
              </a:rPr>
              <a:t> River (above Dunstan Creek confluence)</a:t>
            </a:r>
            <a:endParaRPr lang="en-NZ" sz="1400" dirty="0" smtClean="0">
              <a:solidFill>
                <a:srgbClr val="00755C"/>
              </a:solidFill>
              <a:latin typeface="Arial"/>
              <a:cs typeface="Arial"/>
            </a:endParaRPr>
          </a:p>
          <a:p>
            <a:pPr marL="712788" lvl="1" indent="-457200">
              <a:spcAft>
                <a:spcPts val="600"/>
              </a:spcAft>
              <a:buFont typeface="+mj-lt"/>
              <a:buAutoNum type="arabicPeriod"/>
            </a:pPr>
            <a:r>
              <a:rPr lang="en-NZ" sz="1400" dirty="0" smtClean="0">
                <a:solidFill>
                  <a:srgbClr val="00755C"/>
                </a:solidFill>
                <a:latin typeface="Arial"/>
                <a:cs typeface="Arial"/>
              </a:rPr>
              <a:t>Greenfields – 1,200 ha of new spray irrigation from high race directly from Falls Dam </a:t>
            </a:r>
          </a:p>
          <a:p>
            <a:pPr marL="712788" lvl="1" indent="-457200">
              <a:spcAft>
                <a:spcPts val="600"/>
              </a:spcAft>
              <a:buFont typeface="+mj-lt"/>
              <a:buAutoNum type="arabicPeriod"/>
            </a:pPr>
            <a:r>
              <a:rPr lang="en-NZ" sz="1400" dirty="0" smtClean="0">
                <a:solidFill>
                  <a:srgbClr val="00755C"/>
                </a:solidFill>
                <a:latin typeface="Arial"/>
                <a:cs typeface="Arial"/>
              </a:rPr>
              <a:t>Dunstan and Downs - </a:t>
            </a:r>
            <a:r>
              <a:rPr lang="en-NZ" sz="1400" dirty="0">
                <a:solidFill>
                  <a:srgbClr val="00755C"/>
                </a:solidFill>
                <a:latin typeface="Arial"/>
                <a:cs typeface="Arial"/>
              </a:rPr>
              <a:t>Maximise </a:t>
            </a:r>
            <a:r>
              <a:rPr lang="en-NZ" sz="1400" dirty="0" smtClean="0">
                <a:solidFill>
                  <a:srgbClr val="00755C"/>
                </a:solidFill>
                <a:latin typeface="Arial"/>
                <a:cs typeface="Arial"/>
              </a:rPr>
              <a:t>run </a:t>
            </a:r>
            <a:r>
              <a:rPr lang="en-NZ" sz="1400" dirty="0">
                <a:solidFill>
                  <a:srgbClr val="00755C"/>
                </a:solidFill>
                <a:latin typeface="Arial"/>
                <a:cs typeface="Arial"/>
              </a:rPr>
              <a:t>of river </a:t>
            </a:r>
            <a:r>
              <a:rPr lang="en-NZ" sz="1400" dirty="0" smtClean="0">
                <a:solidFill>
                  <a:srgbClr val="00755C"/>
                </a:solidFill>
                <a:latin typeface="Arial"/>
                <a:cs typeface="Arial"/>
              </a:rPr>
              <a:t>take from Dunstan Creek supplemented with Falls Dam water via high </a:t>
            </a:r>
            <a:r>
              <a:rPr lang="en-NZ" sz="1400" dirty="0">
                <a:solidFill>
                  <a:srgbClr val="00755C"/>
                </a:solidFill>
                <a:latin typeface="Arial"/>
                <a:cs typeface="Arial"/>
              </a:rPr>
              <a:t>race </a:t>
            </a:r>
            <a:r>
              <a:rPr lang="en-NZ" sz="1400" dirty="0" smtClean="0">
                <a:solidFill>
                  <a:srgbClr val="00755C"/>
                </a:solidFill>
                <a:latin typeface="Arial"/>
                <a:cs typeface="Arial"/>
              </a:rPr>
              <a:t>allowing 2,400 ha to be fully spray irrigated on the Downs and 4,200 ha to be irrigated (80% spray, 20% flood) between Dunstan and Lauder Creek.</a:t>
            </a:r>
          </a:p>
          <a:p>
            <a:pPr marL="712788" lvl="1" indent="-457200">
              <a:spcAft>
                <a:spcPts val="600"/>
              </a:spcAft>
              <a:buFont typeface="+mj-lt"/>
              <a:buAutoNum type="arabicPeriod"/>
            </a:pPr>
            <a:r>
              <a:rPr lang="en-NZ" sz="1400" dirty="0" smtClean="0">
                <a:solidFill>
                  <a:srgbClr val="00755C"/>
                </a:solidFill>
                <a:latin typeface="Arial"/>
                <a:cs typeface="Arial"/>
              </a:rPr>
              <a:t>Lauder - Maximise run </a:t>
            </a:r>
            <a:r>
              <a:rPr lang="en-NZ" sz="1400" dirty="0">
                <a:solidFill>
                  <a:srgbClr val="00755C"/>
                </a:solidFill>
                <a:latin typeface="Arial"/>
                <a:cs typeface="Arial"/>
              </a:rPr>
              <a:t>of river take from </a:t>
            </a:r>
            <a:r>
              <a:rPr lang="en-NZ" sz="1400" dirty="0" smtClean="0">
                <a:solidFill>
                  <a:srgbClr val="00755C"/>
                </a:solidFill>
                <a:latin typeface="Arial"/>
                <a:cs typeface="Arial"/>
              </a:rPr>
              <a:t>Lauder Creek supplemented </a:t>
            </a:r>
            <a:r>
              <a:rPr lang="en-NZ" sz="1400" dirty="0">
                <a:solidFill>
                  <a:srgbClr val="00755C"/>
                </a:solidFill>
                <a:latin typeface="Arial"/>
                <a:cs typeface="Arial"/>
              </a:rPr>
              <a:t>with Falls Dam water via high race </a:t>
            </a:r>
            <a:r>
              <a:rPr lang="en-NZ" sz="1400" dirty="0" smtClean="0">
                <a:solidFill>
                  <a:srgbClr val="00755C"/>
                </a:solidFill>
                <a:latin typeface="Arial"/>
                <a:cs typeface="Arial"/>
              </a:rPr>
              <a:t>allowing 3,200 </a:t>
            </a:r>
            <a:r>
              <a:rPr lang="en-NZ" sz="1400" dirty="0">
                <a:solidFill>
                  <a:srgbClr val="00755C"/>
                </a:solidFill>
                <a:latin typeface="Arial"/>
                <a:cs typeface="Arial"/>
              </a:rPr>
              <a:t>ha to be </a:t>
            </a:r>
            <a:r>
              <a:rPr lang="en-NZ" sz="1400" dirty="0" smtClean="0">
                <a:solidFill>
                  <a:srgbClr val="00755C"/>
                </a:solidFill>
                <a:latin typeface="Arial"/>
                <a:cs typeface="Arial"/>
              </a:rPr>
              <a:t>irrigated south of Lauder Creek (80% spray, 20% flood).</a:t>
            </a:r>
          </a:p>
          <a:p>
            <a:pPr marL="712788" lvl="1" indent="-457200">
              <a:spcAft>
                <a:spcPts val="600"/>
              </a:spcAft>
              <a:buFont typeface="+mj-lt"/>
              <a:buAutoNum type="arabicPeriod"/>
            </a:pPr>
            <a:r>
              <a:rPr lang="en-NZ" sz="1400" dirty="0" err="1" smtClean="0">
                <a:solidFill>
                  <a:srgbClr val="00755C"/>
                </a:solidFill>
                <a:latin typeface="Arial"/>
                <a:cs typeface="Arial"/>
              </a:rPr>
              <a:t>Thomsons</a:t>
            </a:r>
            <a:r>
              <a:rPr lang="en-NZ" sz="1400" dirty="0" smtClean="0">
                <a:solidFill>
                  <a:srgbClr val="00755C"/>
                </a:solidFill>
                <a:latin typeface="Arial"/>
                <a:cs typeface="Arial"/>
              </a:rPr>
              <a:t> </a:t>
            </a:r>
            <a:r>
              <a:rPr lang="en-NZ" sz="1400" dirty="0" err="1" smtClean="0">
                <a:solidFill>
                  <a:srgbClr val="00755C"/>
                </a:solidFill>
                <a:latin typeface="Arial"/>
                <a:cs typeface="Arial"/>
              </a:rPr>
              <a:t>Matakanui</a:t>
            </a:r>
            <a:r>
              <a:rPr lang="en-NZ" sz="1400" dirty="0">
                <a:solidFill>
                  <a:srgbClr val="00755C"/>
                </a:solidFill>
                <a:latin typeface="Arial"/>
                <a:cs typeface="Arial"/>
              </a:rPr>
              <a:t> </a:t>
            </a:r>
            <a:r>
              <a:rPr lang="en-NZ" sz="1400" dirty="0" smtClean="0">
                <a:solidFill>
                  <a:srgbClr val="00755C"/>
                </a:solidFill>
                <a:latin typeface="Arial"/>
                <a:cs typeface="Arial"/>
              </a:rPr>
              <a:t>- </a:t>
            </a:r>
            <a:r>
              <a:rPr lang="en-NZ" sz="1400" dirty="0">
                <a:solidFill>
                  <a:srgbClr val="00755C"/>
                </a:solidFill>
                <a:latin typeface="Arial"/>
                <a:cs typeface="Arial"/>
              </a:rPr>
              <a:t>Maximise </a:t>
            </a:r>
            <a:r>
              <a:rPr lang="en-NZ" sz="1400" dirty="0" smtClean="0">
                <a:solidFill>
                  <a:srgbClr val="00755C"/>
                </a:solidFill>
                <a:latin typeface="Arial"/>
                <a:cs typeface="Arial"/>
              </a:rPr>
              <a:t>run </a:t>
            </a:r>
            <a:r>
              <a:rPr lang="en-NZ" sz="1400" dirty="0">
                <a:solidFill>
                  <a:srgbClr val="00755C"/>
                </a:solidFill>
                <a:latin typeface="Arial"/>
                <a:cs typeface="Arial"/>
              </a:rPr>
              <a:t>of river </a:t>
            </a:r>
            <a:r>
              <a:rPr lang="en-NZ" sz="1400" dirty="0" smtClean="0">
                <a:solidFill>
                  <a:srgbClr val="00755C"/>
                </a:solidFill>
                <a:latin typeface="Arial"/>
                <a:cs typeface="Arial"/>
              </a:rPr>
              <a:t>take from </a:t>
            </a:r>
            <a:r>
              <a:rPr lang="en-NZ" sz="1400" dirty="0" err="1" smtClean="0">
                <a:solidFill>
                  <a:srgbClr val="00755C"/>
                </a:solidFill>
                <a:latin typeface="Arial"/>
                <a:cs typeface="Arial"/>
              </a:rPr>
              <a:t>Thomsons</a:t>
            </a:r>
            <a:r>
              <a:rPr lang="en-NZ" sz="1400" dirty="0" smtClean="0">
                <a:solidFill>
                  <a:srgbClr val="00755C"/>
                </a:solidFill>
                <a:latin typeface="Arial"/>
                <a:cs typeface="Arial"/>
              </a:rPr>
              <a:t> and via Country Race supplemented </a:t>
            </a:r>
            <a:r>
              <a:rPr lang="en-NZ" sz="1400" dirty="0">
                <a:solidFill>
                  <a:srgbClr val="00755C"/>
                </a:solidFill>
                <a:latin typeface="Arial"/>
                <a:cs typeface="Arial"/>
              </a:rPr>
              <a:t>with Falls Dam water via high race </a:t>
            </a:r>
            <a:r>
              <a:rPr lang="en-NZ" sz="1400" dirty="0" smtClean="0">
                <a:solidFill>
                  <a:srgbClr val="00755C"/>
                </a:solidFill>
                <a:latin typeface="Arial"/>
                <a:cs typeface="Arial"/>
              </a:rPr>
              <a:t>allowing 3,400 </a:t>
            </a:r>
            <a:r>
              <a:rPr lang="en-NZ" sz="1400" dirty="0">
                <a:solidFill>
                  <a:srgbClr val="00755C"/>
                </a:solidFill>
                <a:latin typeface="Arial"/>
                <a:cs typeface="Arial"/>
              </a:rPr>
              <a:t>ha to be irrigated south of </a:t>
            </a:r>
            <a:r>
              <a:rPr lang="en-NZ" sz="1400" dirty="0" err="1" smtClean="0">
                <a:solidFill>
                  <a:srgbClr val="00755C"/>
                </a:solidFill>
                <a:latin typeface="Arial"/>
                <a:cs typeface="Arial"/>
              </a:rPr>
              <a:t>Thomsons</a:t>
            </a:r>
            <a:r>
              <a:rPr lang="en-NZ" sz="1400" dirty="0" smtClean="0">
                <a:solidFill>
                  <a:srgbClr val="00755C"/>
                </a:solidFill>
                <a:latin typeface="Arial"/>
                <a:cs typeface="Arial"/>
              </a:rPr>
              <a:t> </a:t>
            </a:r>
            <a:r>
              <a:rPr lang="en-NZ" sz="1400" dirty="0">
                <a:solidFill>
                  <a:srgbClr val="00755C"/>
                </a:solidFill>
                <a:latin typeface="Arial"/>
                <a:cs typeface="Arial"/>
              </a:rPr>
              <a:t>Creek (80% spray, 20% flood</a:t>
            </a:r>
            <a:r>
              <a:rPr lang="en-NZ" sz="1400" dirty="0" smtClean="0">
                <a:solidFill>
                  <a:srgbClr val="00755C"/>
                </a:solidFill>
                <a:latin typeface="Arial"/>
                <a:cs typeface="Arial"/>
              </a:rPr>
              <a:t>).</a:t>
            </a:r>
          </a:p>
          <a:p>
            <a:pPr marL="712788" lvl="1" indent="-457200">
              <a:spcAft>
                <a:spcPts val="600"/>
              </a:spcAft>
              <a:buFont typeface="+mj-lt"/>
              <a:buAutoNum type="arabicPeriod"/>
            </a:pPr>
            <a:r>
              <a:rPr lang="en-NZ" sz="1400" dirty="0" smtClean="0">
                <a:solidFill>
                  <a:srgbClr val="00755C"/>
                </a:solidFill>
                <a:latin typeface="Arial"/>
                <a:cs typeface="Arial"/>
              </a:rPr>
              <a:t>Increase/Decrease OIS Main Race and south of </a:t>
            </a:r>
            <a:r>
              <a:rPr lang="en-NZ" sz="1400" dirty="0" err="1" smtClean="0">
                <a:solidFill>
                  <a:srgbClr val="00755C"/>
                </a:solidFill>
                <a:latin typeface="Arial"/>
                <a:cs typeface="Arial"/>
              </a:rPr>
              <a:t>Thomsons</a:t>
            </a:r>
            <a:r>
              <a:rPr lang="en-NZ" sz="1400" dirty="0" smtClean="0">
                <a:solidFill>
                  <a:srgbClr val="00755C"/>
                </a:solidFill>
                <a:latin typeface="Arial"/>
                <a:cs typeface="Arial"/>
              </a:rPr>
              <a:t> Creek irrigation as required. </a:t>
            </a:r>
          </a:p>
        </p:txBody>
      </p:sp>
    </p:spTree>
    <p:extLst>
      <p:ext uri="{BB962C8B-B14F-4D97-AF65-F5344CB8AC3E}">
        <p14:creationId xmlns:p14="http://schemas.microsoft.com/office/powerpoint/2010/main" val="21761130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Falls </a:t>
            </a:r>
            <a:r>
              <a:rPr lang="en-NZ" sz="3200" dirty="0"/>
              <a:t>Dam Update </a:t>
            </a:r>
            <a:endParaRPr lang="en-NZ" dirty="0"/>
          </a:p>
        </p:txBody>
      </p:sp>
      <p:sp>
        <p:nvSpPr>
          <p:cNvPr id="5" name="Rectangle 1"/>
          <p:cNvSpPr>
            <a:spLocks noChangeArrowheads="1"/>
          </p:cNvSpPr>
          <p:nvPr/>
        </p:nvSpPr>
        <p:spPr bwMode="auto">
          <a:xfrm>
            <a:off x="228600" y="2374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53" y="1124744"/>
            <a:ext cx="8982747" cy="46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8138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Falls </a:t>
            </a:r>
            <a:r>
              <a:rPr lang="en-NZ" sz="3200" dirty="0"/>
              <a:t>Dam Update </a:t>
            </a:r>
            <a:endParaRPr lang="en-NZ" dirty="0"/>
          </a:p>
        </p:txBody>
      </p:sp>
      <p:sp>
        <p:nvSpPr>
          <p:cNvPr id="3" name="Rectangle 2"/>
          <p:cNvSpPr/>
          <p:nvPr/>
        </p:nvSpPr>
        <p:spPr>
          <a:xfrm>
            <a:off x="236712" y="1268760"/>
            <a:ext cx="8295728" cy="1815882"/>
          </a:xfrm>
          <a:prstGeom prst="rect">
            <a:avLst/>
          </a:prstGeom>
        </p:spPr>
        <p:txBody>
          <a:bodyPr wrap="square">
            <a:spAutoFit/>
          </a:bodyPr>
          <a:lstStyle/>
          <a:p>
            <a:pPr>
              <a:spcAft>
                <a:spcPts val="2400"/>
              </a:spcAft>
            </a:pPr>
            <a:endParaRPr lang="en-NZ" dirty="0">
              <a:solidFill>
                <a:srgbClr val="00755C"/>
              </a:solidFill>
            </a:endParaRPr>
          </a:p>
          <a:p>
            <a:pPr>
              <a:spcAft>
                <a:spcPts val="2400"/>
              </a:spcAft>
            </a:pPr>
            <a:endParaRPr lang="en-NZ" dirty="0" smtClean="0">
              <a:solidFill>
                <a:srgbClr val="00755C"/>
              </a:solidFill>
            </a:endParaRPr>
          </a:p>
          <a:p>
            <a:pPr>
              <a:spcAft>
                <a:spcPts val="2400"/>
              </a:spcAft>
            </a:pPr>
            <a:r>
              <a:rPr lang="en-NZ" dirty="0" smtClean="0">
                <a:solidFill>
                  <a:srgbClr val="00755C"/>
                </a:solidFill>
              </a:rPr>
              <a:t> </a:t>
            </a:r>
            <a:endParaRPr lang="en-NZ" dirty="0">
              <a:solidFill>
                <a:srgbClr val="00755C"/>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605613897"/>
              </p:ext>
            </p:extLst>
          </p:nvPr>
        </p:nvGraphicFramePr>
        <p:xfrm>
          <a:off x="179512" y="1124745"/>
          <a:ext cx="8712968" cy="4735813"/>
        </p:xfrm>
        <a:graphic>
          <a:graphicData uri="http://schemas.openxmlformats.org/drawingml/2006/table">
            <a:tbl>
              <a:tblPr firstRow="1" firstCol="1" bandRow="1">
                <a:tableStyleId>{5C22544A-7EE6-4342-B048-85BDC9FD1C3A}</a:tableStyleId>
              </a:tblPr>
              <a:tblGrid>
                <a:gridCol w="1080120"/>
                <a:gridCol w="792088"/>
                <a:gridCol w="792088"/>
                <a:gridCol w="864096"/>
                <a:gridCol w="792088"/>
                <a:gridCol w="4392488"/>
              </a:tblGrid>
              <a:tr h="792087">
                <a:tc>
                  <a:txBody>
                    <a:bodyPr/>
                    <a:lstStyle/>
                    <a:p>
                      <a:pPr>
                        <a:spcAft>
                          <a:spcPts val="0"/>
                        </a:spcAft>
                      </a:pPr>
                      <a:r>
                        <a:rPr lang="en-NZ" sz="1400" dirty="0" smtClean="0">
                          <a:solidFill>
                            <a:schemeClr val="tx1"/>
                          </a:solidFill>
                          <a:effectLst/>
                        </a:rPr>
                        <a:t>Full </a:t>
                      </a:r>
                      <a:r>
                        <a:rPr lang="en-NZ" sz="1400" dirty="0">
                          <a:solidFill>
                            <a:schemeClr val="tx1"/>
                          </a:solidFill>
                          <a:effectLst/>
                        </a:rPr>
                        <a:t>supply level of Dam (m</a:t>
                      </a:r>
                      <a:r>
                        <a:rPr lang="en-NZ" sz="1400" dirty="0" smtClean="0">
                          <a:solidFill>
                            <a:schemeClr val="tx1"/>
                          </a:solidFill>
                          <a:effectLst/>
                        </a:rPr>
                        <a:t>)</a:t>
                      </a:r>
                      <a:endParaRPr lang="en-NZ" sz="1400" dirty="0">
                        <a:solidFill>
                          <a:schemeClr val="tx1"/>
                        </a:solidFill>
                        <a:effectLst/>
                        <a:latin typeface="Calibri"/>
                        <a:ea typeface="Calibri"/>
                        <a:cs typeface="Times New Roman"/>
                      </a:endParaRPr>
                    </a:p>
                  </a:txBody>
                  <a:tcPr marL="44436" marR="44436" marT="0" marB="0"/>
                </a:tc>
                <a:tc>
                  <a:txBody>
                    <a:bodyPr/>
                    <a:lstStyle/>
                    <a:p>
                      <a:pPr>
                        <a:spcAft>
                          <a:spcPts val="0"/>
                        </a:spcAft>
                      </a:pPr>
                      <a:r>
                        <a:rPr lang="en-NZ" sz="1400">
                          <a:solidFill>
                            <a:schemeClr val="tx1"/>
                          </a:solidFill>
                          <a:effectLst/>
                        </a:rPr>
                        <a:t>Raise (m)</a:t>
                      </a:r>
                      <a:endParaRPr lang="en-NZ" sz="1400">
                        <a:solidFill>
                          <a:schemeClr val="tx1"/>
                        </a:solidFill>
                        <a:effectLst/>
                        <a:latin typeface="Calibri"/>
                        <a:ea typeface="Calibri"/>
                        <a:cs typeface="Times New Roman"/>
                      </a:endParaRPr>
                    </a:p>
                  </a:txBody>
                  <a:tcPr marL="44436" marR="44436" marT="0" marB="0"/>
                </a:tc>
                <a:tc>
                  <a:txBody>
                    <a:bodyPr/>
                    <a:lstStyle/>
                    <a:p>
                      <a:pPr>
                        <a:spcAft>
                          <a:spcPts val="0"/>
                        </a:spcAft>
                      </a:pPr>
                      <a:r>
                        <a:rPr lang="en-NZ" sz="1400">
                          <a:solidFill>
                            <a:schemeClr val="tx1"/>
                          </a:solidFill>
                          <a:effectLst/>
                        </a:rPr>
                        <a:t>Total Storage (M m3)</a:t>
                      </a:r>
                      <a:endParaRPr lang="en-NZ" sz="1400">
                        <a:solidFill>
                          <a:schemeClr val="tx1"/>
                        </a:solidFill>
                        <a:effectLst/>
                        <a:latin typeface="Calibri"/>
                        <a:ea typeface="Calibri"/>
                        <a:cs typeface="Times New Roman"/>
                      </a:endParaRPr>
                    </a:p>
                  </a:txBody>
                  <a:tcPr marL="44436" marR="44436" marT="0" marB="0"/>
                </a:tc>
                <a:tc>
                  <a:txBody>
                    <a:bodyPr/>
                    <a:lstStyle/>
                    <a:p>
                      <a:pPr>
                        <a:spcAft>
                          <a:spcPts val="0"/>
                        </a:spcAft>
                      </a:pPr>
                      <a:r>
                        <a:rPr lang="en-NZ" sz="1400">
                          <a:solidFill>
                            <a:schemeClr val="tx1"/>
                          </a:solidFill>
                          <a:effectLst/>
                        </a:rPr>
                        <a:t>Usable storage (M m3)</a:t>
                      </a:r>
                      <a:endParaRPr lang="en-NZ" sz="1400">
                        <a:solidFill>
                          <a:schemeClr val="tx1"/>
                        </a:solidFill>
                        <a:effectLst/>
                        <a:latin typeface="Calibri"/>
                        <a:ea typeface="Calibri"/>
                        <a:cs typeface="Times New Roman"/>
                      </a:endParaRPr>
                    </a:p>
                  </a:txBody>
                  <a:tcPr marL="44436" marR="44436" marT="0" marB="0"/>
                </a:tc>
                <a:tc>
                  <a:txBody>
                    <a:bodyPr/>
                    <a:lstStyle/>
                    <a:p>
                      <a:pPr>
                        <a:spcAft>
                          <a:spcPts val="0"/>
                        </a:spcAft>
                      </a:pPr>
                      <a:r>
                        <a:rPr lang="en-NZ" sz="1400">
                          <a:solidFill>
                            <a:schemeClr val="tx1"/>
                          </a:solidFill>
                          <a:effectLst/>
                        </a:rPr>
                        <a:t>% dead storage</a:t>
                      </a:r>
                      <a:endParaRPr lang="en-NZ" sz="1400">
                        <a:solidFill>
                          <a:schemeClr val="tx1"/>
                        </a:solidFill>
                        <a:effectLst/>
                        <a:latin typeface="Calibri"/>
                        <a:ea typeface="Calibri"/>
                        <a:cs typeface="Times New Roman"/>
                      </a:endParaRPr>
                    </a:p>
                  </a:txBody>
                  <a:tcPr marL="44436" marR="44436" marT="0" marB="0"/>
                </a:tc>
                <a:tc>
                  <a:txBody>
                    <a:bodyPr/>
                    <a:lstStyle/>
                    <a:p>
                      <a:pPr>
                        <a:spcAft>
                          <a:spcPts val="0"/>
                        </a:spcAft>
                      </a:pPr>
                      <a:r>
                        <a:rPr lang="en-NZ" sz="1400">
                          <a:solidFill>
                            <a:schemeClr val="tx1"/>
                          </a:solidFill>
                          <a:effectLst/>
                        </a:rPr>
                        <a:t>Comment</a:t>
                      </a:r>
                      <a:endParaRPr lang="en-NZ" sz="1400">
                        <a:solidFill>
                          <a:schemeClr val="tx1"/>
                        </a:solidFill>
                        <a:effectLst/>
                        <a:latin typeface="Calibri"/>
                        <a:ea typeface="Calibri"/>
                        <a:cs typeface="Times New Roman"/>
                      </a:endParaRPr>
                    </a:p>
                  </a:txBody>
                  <a:tcPr marL="44436" marR="44436" marT="0" marB="0"/>
                </a:tc>
              </a:tr>
              <a:tr h="805088">
                <a:tc>
                  <a:txBody>
                    <a:bodyPr/>
                    <a:lstStyle/>
                    <a:p>
                      <a:pPr>
                        <a:spcAft>
                          <a:spcPts val="0"/>
                        </a:spcAft>
                      </a:pPr>
                      <a:r>
                        <a:rPr lang="en-NZ" sz="1400" dirty="0">
                          <a:solidFill>
                            <a:schemeClr val="tx1"/>
                          </a:solidFill>
                          <a:effectLst/>
                        </a:rPr>
                        <a:t>565.2 m </a:t>
                      </a:r>
                      <a:endParaRPr lang="en-NZ" sz="1400" dirty="0" smtClean="0">
                        <a:solidFill>
                          <a:schemeClr val="tx1"/>
                        </a:solidFill>
                        <a:effectLst/>
                      </a:endParaRPr>
                    </a:p>
                    <a:p>
                      <a:pPr>
                        <a:spcAft>
                          <a:spcPts val="0"/>
                        </a:spcAft>
                      </a:pPr>
                      <a:r>
                        <a:rPr lang="en-NZ" sz="1400" dirty="0" smtClean="0">
                          <a:solidFill>
                            <a:schemeClr val="tx1"/>
                          </a:solidFill>
                          <a:effectLst/>
                        </a:rPr>
                        <a:t>(</a:t>
                      </a:r>
                      <a:r>
                        <a:rPr lang="en-NZ" sz="1400" dirty="0">
                          <a:solidFill>
                            <a:schemeClr val="tx1"/>
                          </a:solidFill>
                          <a:effectLst/>
                        </a:rPr>
                        <a:t>561.4)</a:t>
                      </a:r>
                      <a:endParaRPr lang="en-NZ" sz="1400" dirty="0">
                        <a:solidFill>
                          <a:schemeClr val="tx1"/>
                        </a:solidFill>
                        <a:effectLst/>
                        <a:latin typeface="Calibri"/>
                        <a:ea typeface="Calibri"/>
                        <a:cs typeface="Times New Roman"/>
                      </a:endParaRPr>
                    </a:p>
                  </a:txBody>
                  <a:tcPr marL="44436" marR="44436" marT="0" marB="0"/>
                </a:tc>
                <a:tc>
                  <a:txBody>
                    <a:bodyPr/>
                    <a:lstStyle/>
                    <a:p>
                      <a:pPr>
                        <a:spcAft>
                          <a:spcPts val="0"/>
                        </a:spcAft>
                      </a:pPr>
                      <a:r>
                        <a:rPr lang="en-NZ" sz="1400">
                          <a:solidFill>
                            <a:schemeClr val="tx1"/>
                          </a:solidFill>
                          <a:effectLst/>
                        </a:rPr>
                        <a:t>0 current dam</a:t>
                      </a:r>
                      <a:endParaRPr lang="en-NZ" sz="1400">
                        <a:solidFill>
                          <a:schemeClr val="tx1"/>
                        </a:solidFill>
                        <a:effectLst/>
                        <a:latin typeface="Calibri"/>
                        <a:ea typeface="Calibri"/>
                        <a:cs typeface="Times New Roman"/>
                      </a:endParaRPr>
                    </a:p>
                  </a:txBody>
                  <a:tcPr marL="44436" marR="44436" marT="0" marB="0"/>
                </a:tc>
                <a:tc>
                  <a:txBody>
                    <a:bodyPr/>
                    <a:lstStyle/>
                    <a:p>
                      <a:pPr>
                        <a:spcAft>
                          <a:spcPts val="0"/>
                        </a:spcAft>
                      </a:pPr>
                      <a:r>
                        <a:rPr lang="en-NZ" sz="1400">
                          <a:solidFill>
                            <a:schemeClr val="tx1"/>
                          </a:solidFill>
                          <a:effectLst/>
                        </a:rPr>
                        <a:t>10.4</a:t>
                      </a:r>
                      <a:endParaRPr lang="en-NZ" sz="1400">
                        <a:solidFill>
                          <a:schemeClr val="tx1"/>
                        </a:solidFill>
                        <a:effectLst/>
                        <a:latin typeface="Calibri"/>
                        <a:ea typeface="Calibri"/>
                        <a:cs typeface="Times New Roman"/>
                      </a:endParaRPr>
                    </a:p>
                  </a:txBody>
                  <a:tcPr marL="44436" marR="44436" marT="0" marB="0"/>
                </a:tc>
                <a:tc>
                  <a:txBody>
                    <a:bodyPr/>
                    <a:lstStyle/>
                    <a:p>
                      <a:pPr>
                        <a:spcAft>
                          <a:spcPts val="0"/>
                        </a:spcAft>
                      </a:pPr>
                      <a:r>
                        <a:rPr lang="en-NZ" sz="1400">
                          <a:solidFill>
                            <a:schemeClr val="tx1"/>
                          </a:solidFill>
                          <a:effectLst/>
                        </a:rPr>
                        <a:t>10.0 </a:t>
                      </a:r>
                      <a:endParaRPr lang="en-NZ" sz="1400">
                        <a:solidFill>
                          <a:schemeClr val="tx1"/>
                        </a:solidFill>
                        <a:effectLst/>
                        <a:latin typeface="Calibri"/>
                        <a:ea typeface="Calibri"/>
                        <a:cs typeface="Times New Roman"/>
                      </a:endParaRPr>
                    </a:p>
                  </a:txBody>
                  <a:tcPr marL="44436" marR="44436" marT="0" marB="0"/>
                </a:tc>
                <a:tc>
                  <a:txBody>
                    <a:bodyPr/>
                    <a:lstStyle/>
                    <a:p>
                      <a:pPr>
                        <a:spcAft>
                          <a:spcPts val="0"/>
                        </a:spcAft>
                      </a:pPr>
                      <a:r>
                        <a:rPr lang="en-NZ" sz="1400">
                          <a:solidFill>
                            <a:schemeClr val="tx1"/>
                          </a:solidFill>
                          <a:effectLst/>
                        </a:rPr>
                        <a:t>3.6%</a:t>
                      </a:r>
                      <a:endParaRPr lang="en-NZ" sz="1400">
                        <a:solidFill>
                          <a:schemeClr val="tx1"/>
                        </a:solidFill>
                        <a:effectLst/>
                        <a:latin typeface="Calibri"/>
                        <a:ea typeface="Calibri"/>
                        <a:cs typeface="Times New Roman"/>
                      </a:endParaRPr>
                    </a:p>
                  </a:txBody>
                  <a:tcPr marL="44436" marR="44436" marT="0" marB="0"/>
                </a:tc>
                <a:tc>
                  <a:txBody>
                    <a:bodyPr/>
                    <a:lstStyle/>
                    <a:p>
                      <a:pPr>
                        <a:spcAft>
                          <a:spcPts val="0"/>
                        </a:spcAft>
                      </a:pPr>
                      <a:r>
                        <a:rPr lang="en-NZ" sz="1200" dirty="0">
                          <a:solidFill>
                            <a:schemeClr val="tx1"/>
                          </a:solidFill>
                          <a:effectLst/>
                        </a:rPr>
                        <a:t>Current dam.  </a:t>
                      </a:r>
                      <a:r>
                        <a:rPr lang="en-NZ" sz="1200" dirty="0" err="1">
                          <a:solidFill>
                            <a:schemeClr val="tx1"/>
                          </a:solidFill>
                          <a:effectLst/>
                        </a:rPr>
                        <a:t>Aqualinc</a:t>
                      </a:r>
                      <a:r>
                        <a:rPr lang="en-NZ" sz="1200" dirty="0">
                          <a:solidFill>
                            <a:schemeClr val="tx1"/>
                          </a:solidFill>
                          <a:effectLst/>
                        </a:rPr>
                        <a:t> 2013 indicates the current dam (10 M m3 of usable storage) with run of river takes can irrigate 6,500 ha above </a:t>
                      </a:r>
                      <a:r>
                        <a:rPr lang="en-NZ" sz="1200" dirty="0" err="1">
                          <a:solidFill>
                            <a:schemeClr val="tx1"/>
                          </a:solidFill>
                          <a:effectLst/>
                        </a:rPr>
                        <a:t>Ophir</a:t>
                      </a:r>
                      <a:r>
                        <a:rPr lang="en-NZ" sz="1200" dirty="0">
                          <a:solidFill>
                            <a:schemeClr val="tx1"/>
                          </a:solidFill>
                          <a:effectLst/>
                        </a:rPr>
                        <a:t> but there are irrigation restrictions.</a:t>
                      </a:r>
                      <a:endParaRPr lang="en-NZ" sz="1200" dirty="0">
                        <a:solidFill>
                          <a:schemeClr val="tx1"/>
                        </a:solidFill>
                        <a:effectLst/>
                        <a:latin typeface="Calibri"/>
                        <a:ea typeface="Calibri"/>
                        <a:cs typeface="Times New Roman"/>
                      </a:endParaRPr>
                    </a:p>
                  </a:txBody>
                  <a:tcPr marL="44436" marR="44436" marT="0" marB="0"/>
                </a:tc>
              </a:tr>
              <a:tr h="779088">
                <a:tc>
                  <a:txBody>
                    <a:bodyPr/>
                    <a:lstStyle/>
                    <a:p>
                      <a:pPr>
                        <a:spcAft>
                          <a:spcPts val="0"/>
                        </a:spcAft>
                      </a:pPr>
                      <a:r>
                        <a:rPr lang="en-NZ" sz="1400" dirty="0">
                          <a:solidFill>
                            <a:schemeClr val="tx1"/>
                          </a:solidFill>
                          <a:effectLst/>
                        </a:rPr>
                        <a:t>570.6 m (566.8</a:t>
                      </a:r>
                      <a:r>
                        <a:rPr lang="en-NZ" sz="1400" dirty="0" smtClean="0">
                          <a:solidFill>
                            <a:schemeClr val="tx1"/>
                          </a:solidFill>
                          <a:effectLst/>
                        </a:rPr>
                        <a:t>) </a:t>
                      </a:r>
                    </a:p>
                    <a:p>
                      <a:pPr>
                        <a:spcAft>
                          <a:spcPts val="0"/>
                        </a:spcAft>
                      </a:pPr>
                      <a:r>
                        <a:rPr lang="en-NZ" sz="1400" dirty="0" smtClean="0">
                          <a:solidFill>
                            <a:schemeClr val="tx1"/>
                          </a:solidFill>
                          <a:effectLst/>
                        </a:rPr>
                        <a:t>Low </a:t>
                      </a:r>
                      <a:endParaRPr lang="en-NZ" sz="1400" dirty="0">
                        <a:solidFill>
                          <a:schemeClr val="tx1"/>
                        </a:solidFill>
                        <a:effectLst/>
                        <a:latin typeface="Calibri"/>
                        <a:ea typeface="Calibri"/>
                        <a:cs typeface="Times New Roman"/>
                      </a:endParaRPr>
                    </a:p>
                  </a:txBody>
                  <a:tcPr marL="44436" marR="44436" marT="0" marB="0">
                    <a:solidFill>
                      <a:srgbClr val="FFFF99"/>
                    </a:solidFill>
                  </a:tcPr>
                </a:tc>
                <a:tc>
                  <a:txBody>
                    <a:bodyPr/>
                    <a:lstStyle/>
                    <a:p>
                      <a:pPr>
                        <a:spcAft>
                          <a:spcPts val="0"/>
                        </a:spcAft>
                      </a:pPr>
                      <a:r>
                        <a:rPr lang="en-NZ" sz="1400" dirty="0">
                          <a:solidFill>
                            <a:schemeClr val="tx1"/>
                          </a:solidFill>
                          <a:effectLst/>
                        </a:rPr>
                        <a:t>5.4 m </a:t>
                      </a:r>
                      <a:endParaRPr lang="en-NZ" sz="1400" dirty="0">
                        <a:solidFill>
                          <a:schemeClr val="tx1"/>
                        </a:solidFill>
                        <a:effectLst/>
                        <a:latin typeface="Calibri"/>
                        <a:ea typeface="Calibri"/>
                        <a:cs typeface="Times New Roman"/>
                      </a:endParaRPr>
                    </a:p>
                  </a:txBody>
                  <a:tcPr marL="44436" marR="44436" marT="0" marB="0">
                    <a:solidFill>
                      <a:srgbClr val="FFFF99"/>
                    </a:solidFill>
                  </a:tcPr>
                </a:tc>
                <a:tc>
                  <a:txBody>
                    <a:bodyPr/>
                    <a:lstStyle/>
                    <a:p>
                      <a:pPr>
                        <a:spcAft>
                          <a:spcPts val="0"/>
                        </a:spcAft>
                      </a:pPr>
                      <a:r>
                        <a:rPr lang="en-NZ" sz="1400" dirty="0">
                          <a:solidFill>
                            <a:schemeClr val="tx1"/>
                          </a:solidFill>
                          <a:effectLst/>
                        </a:rPr>
                        <a:t>20.6</a:t>
                      </a:r>
                      <a:endParaRPr lang="en-NZ" sz="1400" dirty="0">
                        <a:solidFill>
                          <a:schemeClr val="tx1"/>
                        </a:solidFill>
                        <a:effectLst/>
                        <a:latin typeface="Calibri"/>
                        <a:ea typeface="Calibri"/>
                        <a:cs typeface="Times New Roman"/>
                      </a:endParaRPr>
                    </a:p>
                  </a:txBody>
                  <a:tcPr marL="44436" marR="44436" marT="0" marB="0">
                    <a:solidFill>
                      <a:srgbClr val="FFFF99"/>
                    </a:solidFill>
                  </a:tcPr>
                </a:tc>
                <a:tc>
                  <a:txBody>
                    <a:bodyPr/>
                    <a:lstStyle/>
                    <a:p>
                      <a:pPr>
                        <a:spcAft>
                          <a:spcPts val="0"/>
                        </a:spcAft>
                      </a:pPr>
                      <a:r>
                        <a:rPr lang="en-NZ" sz="1400" dirty="0">
                          <a:solidFill>
                            <a:schemeClr val="tx1"/>
                          </a:solidFill>
                          <a:effectLst/>
                        </a:rPr>
                        <a:t>19.0</a:t>
                      </a:r>
                      <a:endParaRPr lang="en-NZ" sz="1400" dirty="0">
                        <a:solidFill>
                          <a:schemeClr val="tx1"/>
                        </a:solidFill>
                        <a:effectLst/>
                        <a:latin typeface="Calibri"/>
                        <a:ea typeface="Calibri"/>
                        <a:cs typeface="Times New Roman"/>
                      </a:endParaRPr>
                    </a:p>
                  </a:txBody>
                  <a:tcPr marL="44436" marR="44436" marT="0" marB="0">
                    <a:solidFill>
                      <a:srgbClr val="FFFF99"/>
                    </a:solidFill>
                  </a:tcPr>
                </a:tc>
                <a:tc>
                  <a:txBody>
                    <a:bodyPr/>
                    <a:lstStyle/>
                    <a:p>
                      <a:pPr>
                        <a:spcAft>
                          <a:spcPts val="0"/>
                        </a:spcAft>
                      </a:pPr>
                      <a:r>
                        <a:rPr lang="en-NZ" sz="1400" dirty="0" smtClean="0">
                          <a:solidFill>
                            <a:schemeClr val="tx1"/>
                          </a:solidFill>
                          <a:effectLst/>
                        </a:rPr>
                        <a:t>7.9%</a:t>
                      </a:r>
                      <a:endParaRPr lang="en-NZ" sz="1400" dirty="0">
                        <a:solidFill>
                          <a:schemeClr val="tx1"/>
                        </a:solidFill>
                        <a:effectLst/>
                        <a:latin typeface="Calibri"/>
                        <a:ea typeface="Calibri"/>
                        <a:cs typeface="Times New Roman"/>
                      </a:endParaRPr>
                    </a:p>
                  </a:txBody>
                  <a:tcPr marL="44436" marR="44436" marT="0" marB="0">
                    <a:solidFill>
                      <a:srgbClr val="FFFF99"/>
                    </a:solidFill>
                  </a:tcPr>
                </a:tc>
                <a:tc>
                  <a:txBody>
                    <a:bodyPr/>
                    <a:lstStyle/>
                    <a:p>
                      <a:pPr>
                        <a:spcAft>
                          <a:spcPts val="0"/>
                        </a:spcAft>
                      </a:pPr>
                      <a:r>
                        <a:rPr lang="en-NZ" sz="1200" dirty="0">
                          <a:solidFill>
                            <a:schemeClr val="tx1"/>
                          </a:solidFill>
                          <a:effectLst/>
                        </a:rPr>
                        <a:t>Low raise to give 19M m3 of usable storage which </a:t>
                      </a:r>
                      <a:r>
                        <a:rPr lang="en-NZ" sz="1200" dirty="0" err="1">
                          <a:solidFill>
                            <a:schemeClr val="tx1"/>
                          </a:solidFill>
                          <a:effectLst/>
                        </a:rPr>
                        <a:t>Aqualinc</a:t>
                      </a:r>
                      <a:r>
                        <a:rPr lang="en-NZ" sz="1200" dirty="0">
                          <a:solidFill>
                            <a:schemeClr val="tx1"/>
                          </a:solidFill>
                          <a:effectLst/>
                        </a:rPr>
                        <a:t> 2013 indicates is sufficient with run of river takes to fully irrigate </a:t>
                      </a:r>
                      <a:r>
                        <a:rPr lang="en-NZ" sz="1200" dirty="0" smtClean="0">
                          <a:solidFill>
                            <a:schemeClr val="tx1"/>
                          </a:solidFill>
                          <a:effectLst/>
                        </a:rPr>
                        <a:t>7,500 </a:t>
                      </a:r>
                      <a:r>
                        <a:rPr lang="en-NZ" sz="1200" dirty="0">
                          <a:solidFill>
                            <a:schemeClr val="tx1"/>
                          </a:solidFill>
                          <a:effectLst/>
                        </a:rPr>
                        <a:t>ha above </a:t>
                      </a:r>
                      <a:r>
                        <a:rPr lang="en-NZ" sz="1200" dirty="0" err="1">
                          <a:solidFill>
                            <a:schemeClr val="tx1"/>
                          </a:solidFill>
                          <a:effectLst/>
                        </a:rPr>
                        <a:t>Ophir</a:t>
                      </a:r>
                      <a:endParaRPr lang="en-NZ" sz="1200" dirty="0">
                        <a:solidFill>
                          <a:schemeClr val="tx1"/>
                        </a:solidFill>
                        <a:effectLst/>
                        <a:latin typeface="Calibri"/>
                        <a:ea typeface="Calibri"/>
                        <a:cs typeface="Times New Roman"/>
                      </a:endParaRPr>
                    </a:p>
                  </a:txBody>
                  <a:tcPr marL="44436" marR="44436" marT="0" marB="0">
                    <a:solidFill>
                      <a:srgbClr val="FFFF99"/>
                    </a:solidFill>
                  </a:tcPr>
                </a:tc>
              </a:tr>
              <a:tr h="720080">
                <a:tc>
                  <a:txBody>
                    <a:bodyPr/>
                    <a:lstStyle/>
                    <a:p>
                      <a:pPr>
                        <a:spcAft>
                          <a:spcPts val="0"/>
                        </a:spcAft>
                      </a:pPr>
                      <a:r>
                        <a:rPr lang="en-NZ" sz="1400" dirty="0">
                          <a:solidFill>
                            <a:schemeClr val="tx1"/>
                          </a:solidFill>
                          <a:effectLst/>
                        </a:rPr>
                        <a:t>580.4 m (576.6</a:t>
                      </a:r>
                      <a:r>
                        <a:rPr lang="en-NZ" sz="1400" dirty="0" smtClean="0">
                          <a:solidFill>
                            <a:schemeClr val="tx1"/>
                          </a:solidFill>
                          <a:effectLst/>
                        </a:rPr>
                        <a:t>) </a:t>
                      </a:r>
                    </a:p>
                    <a:p>
                      <a:pPr>
                        <a:spcAft>
                          <a:spcPts val="0"/>
                        </a:spcAft>
                      </a:pPr>
                      <a:r>
                        <a:rPr lang="en-NZ" sz="1400" dirty="0" smtClean="0">
                          <a:solidFill>
                            <a:schemeClr val="tx1"/>
                          </a:solidFill>
                          <a:effectLst/>
                        </a:rPr>
                        <a:t>Mid</a:t>
                      </a:r>
                      <a:endParaRPr lang="en-NZ" sz="1400" dirty="0">
                        <a:solidFill>
                          <a:schemeClr val="tx1"/>
                        </a:solidFill>
                        <a:effectLst/>
                        <a:latin typeface="Calibri"/>
                        <a:ea typeface="Calibri"/>
                        <a:cs typeface="Times New Roman"/>
                      </a:endParaRPr>
                    </a:p>
                  </a:txBody>
                  <a:tcPr marL="44436" marR="44436" marT="0" marB="0">
                    <a:solidFill>
                      <a:srgbClr val="FFCC99"/>
                    </a:solidFill>
                  </a:tcPr>
                </a:tc>
                <a:tc>
                  <a:txBody>
                    <a:bodyPr/>
                    <a:lstStyle/>
                    <a:p>
                      <a:pPr>
                        <a:spcAft>
                          <a:spcPts val="0"/>
                        </a:spcAft>
                      </a:pPr>
                      <a:r>
                        <a:rPr lang="en-NZ" sz="1400" dirty="0">
                          <a:solidFill>
                            <a:schemeClr val="tx1"/>
                          </a:solidFill>
                          <a:effectLst/>
                        </a:rPr>
                        <a:t>15.2 m </a:t>
                      </a:r>
                      <a:endParaRPr lang="en-NZ" sz="1400" dirty="0">
                        <a:solidFill>
                          <a:schemeClr val="tx1"/>
                        </a:solidFill>
                        <a:effectLst/>
                        <a:latin typeface="Calibri"/>
                        <a:ea typeface="Calibri"/>
                        <a:cs typeface="Times New Roman"/>
                      </a:endParaRPr>
                    </a:p>
                  </a:txBody>
                  <a:tcPr marL="44436" marR="44436" marT="0" marB="0">
                    <a:solidFill>
                      <a:srgbClr val="FFCC99"/>
                    </a:solidFill>
                  </a:tcPr>
                </a:tc>
                <a:tc>
                  <a:txBody>
                    <a:bodyPr/>
                    <a:lstStyle/>
                    <a:p>
                      <a:pPr>
                        <a:spcAft>
                          <a:spcPts val="0"/>
                        </a:spcAft>
                      </a:pPr>
                      <a:r>
                        <a:rPr lang="en-NZ" sz="1400" dirty="0">
                          <a:solidFill>
                            <a:schemeClr val="tx1"/>
                          </a:solidFill>
                          <a:effectLst/>
                        </a:rPr>
                        <a:t>51.6</a:t>
                      </a:r>
                      <a:endParaRPr lang="en-NZ" sz="1400" dirty="0">
                        <a:solidFill>
                          <a:schemeClr val="tx1"/>
                        </a:solidFill>
                        <a:effectLst/>
                        <a:latin typeface="Calibri"/>
                        <a:ea typeface="Calibri"/>
                        <a:cs typeface="Times New Roman"/>
                      </a:endParaRPr>
                    </a:p>
                  </a:txBody>
                  <a:tcPr marL="44436" marR="44436" marT="0" marB="0">
                    <a:solidFill>
                      <a:srgbClr val="FFCC99"/>
                    </a:solidFill>
                  </a:tcPr>
                </a:tc>
                <a:tc>
                  <a:txBody>
                    <a:bodyPr/>
                    <a:lstStyle/>
                    <a:p>
                      <a:pPr>
                        <a:spcAft>
                          <a:spcPts val="0"/>
                        </a:spcAft>
                      </a:pPr>
                      <a:r>
                        <a:rPr lang="en-NZ" sz="1400" dirty="0">
                          <a:solidFill>
                            <a:schemeClr val="tx1"/>
                          </a:solidFill>
                          <a:effectLst/>
                        </a:rPr>
                        <a:t>50.0</a:t>
                      </a:r>
                      <a:endParaRPr lang="en-NZ" sz="1400" dirty="0">
                        <a:solidFill>
                          <a:schemeClr val="tx1"/>
                        </a:solidFill>
                        <a:effectLst/>
                        <a:latin typeface="Calibri"/>
                        <a:ea typeface="Calibri"/>
                        <a:cs typeface="Times New Roman"/>
                      </a:endParaRPr>
                    </a:p>
                  </a:txBody>
                  <a:tcPr marL="44436" marR="44436" marT="0" marB="0">
                    <a:solidFill>
                      <a:srgbClr val="FFCC99"/>
                    </a:solidFill>
                  </a:tcPr>
                </a:tc>
                <a:tc>
                  <a:txBody>
                    <a:bodyPr/>
                    <a:lstStyle/>
                    <a:p>
                      <a:pPr>
                        <a:spcAft>
                          <a:spcPts val="0"/>
                        </a:spcAft>
                      </a:pPr>
                      <a:r>
                        <a:rPr lang="en-NZ" sz="1400" dirty="0">
                          <a:solidFill>
                            <a:schemeClr val="tx1"/>
                          </a:solidFill>
                          <a:effectLst/>
                        </a:rPr>
                        <a:t>3.2%</a:t>
                      </a:r>
                      <a:endParaRPr lang="en-NZ" sz="1400" dirty="0">
                        <a:solidFill>
                          <a:schemeClr val="tx1"/>
                        </a:solidFill>
                        <a:effectLst/>
                        <a:latin typeface="Calibri"/>
                        <a:ea typeface="Calibri"/>
                        <a:cs typeface="Times New Roman"/>
                      </a:endParaRPr>
                    </a:p>
                  </a:txBody>
                  <a:tcPr marL="44436" marR="44436" marT="0" marB="0">
                    <a:solidFill>
                      <a:srgbClr val="FFCC99"/>
                    </a:solidFill>
                  </a:tcPr>
                </a:tc>
                <a:tc>
                  <a:txBody>
                    <a:bodyPr/>
                    <a:lstStyle/>
                    <a:p>
                      <a:pPr>
                        <a:spcAft>
                          <a:spcPts val="0"/>
                        </a:spcAft>
                      </a:pPr>
                      <a:r>
                        <a:rPr lang="en-NZ" sz="1200" dirty="0">
                          <a:solidFill>
                            <a:schemeClr val="tx1"/>
                          </a:solidFill>
                          <a:effectLst/>
                        </a:rPr>
                        <a:t>Mid raise to give 50M m3 of usable storage which </a:t>
                      </a:r>
                      <a:r>
                        <a:rPr lang="en-NZ" sz="1200" dirty="0" err="1">
                          <a:solidFill>
                            <a:schemeClr val="tx1"/>
                          </a:solidFill>
                          <a:effectLst/>
                        </a:rPr>
                        <a:t>Aqualinc</a:t>
                      </a:r>
                      <a:r>
                        <a:rPr lang="en-NZ" sz="1200" dirty="0">
                          <a:solidFill>
                            <a:schemeClr val="tx1"/>
                          </a:solidFill>
                          <a:effectLst/>
                        </a:rPr>
                        <a:t> 2013 indicates is sufficient with run of river takes to fully irrigate 12,000 ha above </a:t>
                      </a:r>
                      <a:r>
                        <a:rPr lang="en-NZ" sz="1200" dirty="0" err="1">
                          <a:solidFill>
                            <a:schemeClr val="tx1"/>
                          </a:solidFill>
                          <a:effectLst/>
                        </a:rPr>
                        <a:t>Ophir</a:t>
                      </a:r>
                      <a:endParaRPr lang="en-NZ" sz="1200" dirty="0">
                        <a:solidFill>
                          <a:schemeClr val="tx1"/>
                        </a:solidFill>
                        <a:effectLst/>
                        <a:latin typeface="Calibri"/>
                        <a:ea typeface="Calibri"/>
                        <a:cs typeface="Times New Roman"/>
                      </a:endParaRPr>
                    </a:p>
                  </a:txBody>
                  <a:tcPr marL="44436" marR="44436" marT="0" marB="0">
                    <a:solidFill>
                      <a:srgbClr val="FFCC99"/>
                    </a:solidFill>
                  </a:tcPr>
                </a:tc>
              </a:tr>
              <a:tr h="819735">
                <a:tc>
                  <a:txBody>
                    <a:bodyPr/>
                    <a:lstStyle/>
                    <a:p>
                      <a:pPr>
                        <a:spcAft>
                          <a:spcPts val="0"/>
                        </a:spcAft>
                      </a:pPr>
                      <a:r>
                        <a:rPr lang="en-NZ" sz="1400" dirty="0">
                          <a:solidFill>
                            <a:schemeClr val="tx1"/>
                          </a:solidFill>
                          <a:effectLst/>
                        </a:rPr>
                        <a:t>589.7 m (585.9)</a:t>
                      </a:r>
                      <a:endParaRPr lang="en-NZ" sz="1400" dirty="0">
                        <a:solidFill>
                          <a:schemeClr val="tx1"/>
                        </a:solidFill>
                        <a:effectLst/>
                        <a:latin typeface="Calibri"/>
                        <a:ea typeface="Calibri"/>
                        <a:cs typeface="Times New Roman"/>
                      </a:endParaRPr>
                    </a:p>
                  </a:txBody>
                  <a:tcPr marL="44436" marR="44436" marT="0" marB="0"/>
                </a:tc>
                <a:tc>
                  <a:txBody>
                    <a:bodyPr/>
                    <a:lstStyle/>
                    <a:p>
                      <a:pPr>
                        <a:spcAft>
                          <a:spcPts val="0"/>
                        </a:spcAft>
                      </a:pPr>
                      <a:r>
                        <a:rPr lang="en-NZ" sz="1400" dirty="0">
                          <a:solidFill>
                            <a:schemeClr val="tx1"/>
                          </a:solidFill>
                          <a:effectLst/>
                        </a:rPr>
                        <a:t>24.5 </a:t>
                      </a:r>
                      <a:r>
                        <a:rPr lang="en-NZ" sz="1400" dirty="0" smtClean="0">
                          <a:solidFill>
                            <a:schemeClr val="tx1"/>
                          </a:solidFill>
                          <a:effectLst/>
                        </a:rPr>
                        <a:t>m</a:t>
                      </a:r>
                      <a:endParaRPr lang="en-NZ" sz="1400" dirty="0">
                        <a:solidFill>
                          <a:schemeClr val="tx1"/>
                        </a:solidFill>
                        <a:effectLst/>
                        <a:latin typeface="Calibri"/>
                        <a:ea typeface="Calibri"/>
                        <a:cs typeface="Times New Roman"/>
                      </a:endParaRPr>
                    </a:p>
                  </a:txBody>
                  <a:tcPr marL="44436" marR="44436" marT="0" marB="0"/>
                </a:tc>
                <a:tc>
                  <a:txBody>
                    <a:bodyPr/>
                    <a:lstStyle/>
                    <a:p>
                      <a:pPr>
                        <a:spcAft>
                          <a:spcPts val="0"/>
                        </a:spcAft>
                      </a:pPr>
                      <a:r>
                        <a:rPr lang="en-NZ" sz="1400">
                          <a:solidFill>
                            <a:schemeClr val="tx1"/>
                          </a:solidFill>
                          <a:effectLst/>
                        </a:rPr>
                        <a:t>101.6</a:t>
                      </a:r>
                      <a:endParaRPr lang="en-NZ" sz="1400">
                        <a:solidFill>
                          <a:schemeClr val="tx1"/>
                        </a:solidFill>
                        <a:effectLst/>
                        <a:latin typeface="Calibri"/>
                        <a:ea typeface="Calibri"/>
                        <a:cs typeface="Times New Roman"/>
                      </a:endParaRPr>
                    </a:p>
                  </a:txBody>
                  <a:tcPr marL="44436" marR="44436" marT="0" marB="0"/>
                </a:tc>
                <a:tc>
                  <a:txBody>
                    <a:bodyPr/>
                    <a:lstStyle/>
                    <a:p>
                      <a:pPr>
                        <a:spcAft>
                          <a:spcPts val="0"/>
                        </a:spcAft>
                      </a:pPr>
                      <a:r>
                        <a:rPr lang="en-NZ" sz="1400" dirty="0">
                          <a:solidFill>
                            <a:schemeClr val="tx1"/>
                          </a:solidFill>
                          <a:effectLst/>
                        </a:rPr>
                        <a:t>100.0</a:t>
                      </a:r>
                      <a:endParaRPr lang="en-NZ" sz="1400" dirty="0">
                        <a:solidFill>
                          <a:schemeClr val="tx1"/>
                        </a:solidFill>
                        <a:effectLst/>
                        <a:latin typeface="Calibri"/>
                        <a:ea typeface="Calibri"/>
                        <a:cs typeface="Times New Roman"/>
                      </a:endParaRPr>
                    </a:p>
                  </a:txBody>
                  <a:tcPr marL="44436" marR="44436" marT="0" marB="0"/>
                </a:tc>
                <a:tc>
                  <a:txBody>
                    <a:bodyPr/>
                    <a:lstStyle/>
                    <a:p>
                      <a:pPr>
                        <a:spcAft>
                          <a:spcPts val="0"/>
                        </a:spcAft>
                      </a:pPr>
                      <a:r>
                        <a:rPr lang="en-NZ" sz="1400" dirty="0">
                          <a:solidFill>
                            <a:schemeClr val="tx1"/>
                          </a:solidFill>
                          <a:effectLst/>
                        </a:rPr>
                        <a:t>1.6%</a:t>
                      </a:r>
                      <a:endParaRPr lang="en-NZ" sz="1400" dirty="0">
                        <a:solidFill>
                          <a:schemeClr val="tx1"/>
                        </a:solidFill>
                        <a:effectLst/>
                        <a:latin typeface="Calibri"/>
                        <a:ea typeface="Calibri"/>
                        <a:cs typeface="Times New Roman"/>
                      </a:endParaRPr>
                    </a:p>
                  </a:txBody>
                  <a:tcPr marL="44436" marR="44436" marT="0" marB="0"/>
                </a:tc>
                <a:tc>
                  <a:txBody>
                    <a:bodyPr/>
                    <a:lstStyle/>
                    <a:p>
                      <a:pPr>
                        <a:spcAft>
                          <a:spcPts val="0"/>
                        </a:spcAft>
                      </a:pPr>
                      <a:r>
                        <a:rPr lang="en-NZ" sz="1200" dirty="0">
                          <a:solidFill>
                            <a:schemeClr val="tx1"/>
                          </a:solidFill>
                          <a:effectLst/>
                        </a:rPr>
                        <a:t>High raise to give 100M m3 of usable storage which </a:t>
                      </a:r>
                      <a:r>
                        <a:rPr lang="en-NZ" sz="1200" dirty="0" err="1">
                          <a:solidFill>
                            <a:schemeClr val="tx1"/>
                          </a:solidFill>
                          <a:effectLst/>
                        </a:rPr>
                        <a:t>Aqualinc</a:t>
                      </a:r>
                      <a:r>
                        <a:rPr lang="en-NZ" sz="1200" dirty="0">
                          <a:solidFill>
                            <a:schemeClr val="tx1"/>
                          </a:solidFill>
                          <a:effectLst/>
                        </a:rPr>
                        <a:t> 2013 indicates is sufficient with run of river takes to fully irrigate 21,000 ha above </a:t>
                      </a:r>
                      <a:r>
                        <a:rPr lang="en-NZ" sz="1200" dirty="0" err="1">
                          <a:solidFill>
                            <a:schemeClr val="tx1"/>
                          </a:solidFill>
                          <a:effectLst/>
                        </a:rPr>
                        <a:t>Ophir</a:t>
                      </a:r>
                      <a:r>
                        <a:rPr lang="en-NZ" sz="1200" dirty="0">
                          <a:solidFill>
                            <a:schemeClr val="tx1"/>
                          </a:solidFill>
                          <a:effectLst/>
                        </a:rPr>
                        <a:t>.  Requires a minimal structure at Shamrock Gully.</a:t>
                      </a:r>
                      <a:endParaRPr lang="en-NZ" sz="1200" dirty="0">
                        <a:solidFill>
                          <a:schemeClr val="tx1"/>
                        </a:solidFill>
                        <a:effectLst/>
                        <a:latin typeface="Calibri"/>
                        <a:ea typeface="Calibri"/>
                        <a:cs typeface="Times New Roman"/>
                      </a:endParaRPr>
                    </a:p>
                  </a:txBody>
                  <a:tcPr marL="44436" marR="44436" marT="0" marB="0"/>
                </a:tc>
              </a:tr>
              <a:tr h="819735">
                <a:tc>
                  <a:txBody>
                    <a:bodyPr/>
                    <a:lstStyle/>
                    <a:p>
                      <a:pPr>
                        <a:spcAft>
                          <a:spcPts val="0"/>
                        </a:spcAft>
                      </a:pPr>
                      <a:r>
                        <a:rPr lang="en-NZ" sz="1400" dirty="0">
                          <a:solidFill>
                            <a:schemeClr val="tx1"/>
                          </a:solidFill>
                          <a:effectLst/>
                        </a:rPr>
                        <a:t>592.2 m (588.4</a:t>
                      </a:r>
                      <a:r>
                        <a:rPr lang="en-NZ" sz="1400" dirty="0" smtClean="0">
                          <a:solidFill>
                            <a:schemeClr val="tx1"/>
                          </a:solidFill>
                          <a:effectLst/>
                        </a:rPr>
                        <a:t>) </a:t>
                      </a:r>
                    </a:p>
                    <a:p>
                      <a:pPr>
                        <a:spcAft>
                          <a:spcPts val="0"/>
                        </a:spcAft>
                      </a:pPr>
                      <a:r>
                        <a:rPr lang="en-NZ" sz="1400" dirty="0" smtClean="0">
                          <a:solidFill>
                            <a:schemeClr val="tx1"/>
                          </a:solidFill>
                          <a:effectLst/>
                        </a:rPr>
                        <a:t>High</a:t>
                      </a:r>
                      <a:endParaRPr lang="en-NZ" sz="1400" dirty="0">
                        <a:solidFill>
                          <a:schemeClr val="tx1"/>
                        </a:solidFill>
                        <a:effectLst/>
                        <a:latin typeface="Calibri"/>
                        <a:ea typeface="Calibri"/>
                        <a:cs typeface="Times New Roman"/>
                      </a:endParaRPr>
                    </a:p>
                  </a:txBody>
                  <a:tcPr marL="44436" marR="44436" marT="0" marB="0">
                    <a:solidFill>
                      <a:srgbClr val="FF7C80"/>
                    </a:solidFill>
                  </a:tcPr>
                </a:tc>
                <a:tc>
                  <a:txBody>
                    <a:bodyPr/>
                    <a:lstStyle/>
                    <a:p>
                      <a:pPr>
                        <a:spcAft>
                          <a:spcPts val="0"/>
                        </a:spcAft>
                      </a:pPr>
                      <a:r>
                        <a:rPr lang="en-NZ" sz="1400" dirty="0">
                          <a:solidFill>
                            <a:schemeClr val="tx1"/>
                          </a:solidFill>
                          <a:effectLst/>
                        </a:rPr>
                        <a:t>27.0 </a:t>
                      </a:r>
                      <a:r>
                        <a:rPr lang="en-NZ" sz="1400" dirty="0" smtClean="0">
                          <a:solidFill>
                            <a:schemeClr val="tx1"/>
                          </a:solidFill>
                          <a:effectLst/>
                        </a:rPr>
                        <a:t>m</a:t>
                      </a:r>
                      <a:endParaRPr lang="en-NZ" sz="1400" dirty="0">
                        <a:solidFill>
                          <a:schemeClr val="tx1"/>
                        </a:solidFill>
                        <a:effectLst/>
                        <a:latin typeface="Calibri"/>
                        <a:ea typeface="Calibri"/>
                        <a:cs typeface="Times New Roman"/>
                      </a:endParaRPr>
                    </a:p>
                  </a:txBody>
                  <a:tcPr marL="44436" marR="44436" marT="0" marB="0">
                    <a:solidFill>
                      <a:srgbClr val="FF7C80"/>
                    </a:solidFill>
                  </a:tcPr>
                </a:tc>
                <a:tc>
                  <a:txBody>
                    <a:bodyPr/>
                    <a:lstStyle/>
                    <a:p>
                      <a:pPr>
                        <a:spcAft>
                          <a:spcPts val="0"/>
                        </a:spcAft>
                      </a:pPr>
                      <a:r>
                        <a:rPr lang="en-NZ" sz="1400" dirty="0">
                          <a:solidFill>
                            <a:schemeClr val="tx1"/>
                          </a:solidFill>
                          <a:effectLst/>
                        </a:rPr>
                        <a:t>119.0</a:t>
                      </a:r>
                      <a:endParaRPr lang="en-NZ" sz="1400" dirty="0">
                        <a:solidFill>
                          <a:schemeClr val="tx1"/>
                        </a:solidFill>
                        <a:effectLst/>
                        <a:latin typeface="Calibri"/>
                        <a:ea typeface="Calibri"/>
                        <a:cs typeface="Times New Roman"/>
                      </a:endParaRPr>
                    </a:p>
                  </a:txBody>
                  <a:tcPr marL="44436" marR="44436" marT="0" marB="0">
                    <a:solidFill>
                      <a:srgbClr val="FF7C80"/>
                    </a:solidFill>
                  </a:tcPr>
                </a:tc>
                <a:tc>
                  <a:txBody>
                    <a:bodyPr/>
                    <a:lstStyle/>
                    <a:p>
                      <a:pPr>
                        <a:spcAft>
                          <a:spcPts val="0"/>
                        </a:spcAft>
                      </a:pPr>
                      <a:r>
                        <a:rPr lang="en-NZ" sz="1400" dirty="0">
                          <a:solidFill>
                            <a:schemeClr val="tx1"/>
                          </a:solidFill>
                          <a:effectLst/>
                        </a:rPr>
                        <a:t>114.1</a:t>
                      </a:r>
                      <a:endParaRPr lang="en-NZ" sz="1400" dirty="0">
                        <a:solidFill>
                          <a:schemeClr val="tx1"/>
                        </a:solidFill>
                        <a:effectLst/>
                        <a:latin typeface="Calibri"/>
                        <a:ea typeface="Calibri"/>
                        <a:cs typeface="Times New Roman"/>
                      </a:endParaRPr>
                    </a:p>
                  </a:txBody>
                  <a:tcPr marL="44436" marR="44436" marT="0" marB="0">
                    <a:solidFill>
                      <a:srgbClr val="FF7C80"/>
                    </a:solidFill>
                  </a:tcPr>
                </a:tc>
                <a:tc>
                  <a:txBody>
                    <a:bodyPr/>
                    <a:lstStyle/>
                    <a:p>
                      <a:pPr>
                        <a:spcAft>
                          <a:spcPts val="0"/>
                        </a:spcAft>
                      </a:pPr>
                      <a:r>
                        <a:rPr lang="en-NZ" sz="1400" dirty="0">
                          <a:solidFill>
                            <a:schemeClr val="tx1"/>
                          </a:solidFill>
                          <a:effectLst/>
                        </a:rPr>
                        <a:t>4.1%</a:t>
                      </a:r>
                      <a:endParaRPr lang="en-NZ" sz="1400" dirty="0">
                        <a:solidFill>
                          <a:schemeClr val="tx1"/>
                        </a:solidFill>
                        <a:effectLst/>
                        <a:latin typeface="Calibri"/>
                        <a:ea typeface="Calibri"/>
                        <a:cs typeface="Times New Roman"/>
                      </a:endParaRPr>
                    </a:p>
                  </a:txBody>
                  <a:tcPr marL="44436" marR="44436" marT="0" marB="0">
                    <a:solidFill>
                      <a:srgbClr val="FF7C80"/>
                    </a:solidFill>
                  </a:tcPr>
                </a:tc>
                <a:tc>
                  <a:txBody>
                    <a:bodyPr/>
                    <a:lstStyle/>
                    <a:p>
                      <a:pPr>
                        <a:spcAft>
                          <a:spcPts val="0"/>
                        </a:spcAft>
                      </a:pPr>
                      <a:r>
                        <a:rPr lang="en-NZ" sz="1200" dirty="0">
                          <a:solidFill>
                            <a:schemeClr val="tx1"/>
                          </a:solidFill>
                          <a:effectLst/>
                        </a:rPr>
                        <a:t>27 m raise and keeping dead storage to roughly the same % as current. Will give 114M m3 of usable storage which will allow more area to be irrigated.  Will require a more significant structure at Shamrock Gully. </a:t>
                      </a:r>
                      <a:endParaRPr lang="en-NZ" sz="1200" dirty="0">
                        <a:solidFill>
                          <a:schemeClr val="tx1"/>
                        </a:solidFill>
                        <a:effectLst/>
                        <a:latin typeface="Calibri"/>
                        <a:ea typeface="Calibri"/>
                        <a:cs typeface="Times New Roman"/>
                      </a:endParaRPr>
                    </a:p>
                  </a:txBody>
                  <a:tcPr marL="44436" marR="44436" marT="0" marB="0">
                    <a:solidFill>
                      <a:srgbClr val="FF7C80"/>
                    </a:solidFill>
                  </a:tcPr>
                </a:tc>
              </a:tr>
            </a:tbl>
          </a:graphicData>
        </a:graphic>
      </p:graphicFrame>
      <p:sp>
        <p:nvSpPr>
          <p:cNvPr id="5" name="Rectangle 1"/>
          <p:cNvSpPr>
            <a:spLocks noChangeArrowheads="1"/>
          </p:cNvSpPr>
          <p:nvPr/>
        </p:nvSpPr>
        <p:spPr bwMode="auto">
          <a:xfrm>
            <a:off x="228600" y="2374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88509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Falls Dam Update</a:t>
            </a:r>
            <a:endParaRPr lang="en-NZ" dirty="0"/>
          </a:p>
        </p:txBody>
      </p:sp>
      <p:sp>
        <p:nvSpPr>
          <p:cNvPr id="3" name="Rectangle 2"/>
          <p:cNvSpPr/>
          <p:nvPr/>
        </p:nvSpPr>
        <p:spPr>
          <a:xfrm>
            <a:off x="236712" y="980728"/>
            <a:ext cx="8655768" cy="5078313"/>
          </a:xfrm>
          <a:prstGeom prst="rect">
            <a:avLst/>
          </a:prstGeom>
        </p:spPr>
        <p:txBody>
          <a:bodyPr wrap="square">
            <a:spAutoFit/>
          </a:bodyPr>
          <a:lstStyle/>
          <a:p>
            <a:pPr marL="342900" indent="-342900">
              <a:spcAft>
                <a:spcPts val="2400"/>
              </a:spcAft>
              <a:buFont typeface="Arial" panose="020B0604020202020204" pitchFamily="34" charset="0"/>
              <a:buChar char="•"/>
            </a:pPr>
            <a:r>
              <a:rPr lang="en-NZ" dirty="0" smtClean="0">
                <a:solidFill>
                  <a:srgbClr val="00755C"/>
                </a:solidFill>
              </a:rPr>
              <a:t>Ability to refill. Simplistic </a:t>
            </a:r>
            <a:r>
              <a:rPr lang="en-NZ" dirty="0">
                <a:solidFill>
                  <a:srgbClr val="00755C"/>
                </a:solidFill>
              </a:rPr>
              <a:t>reservoir model </a:t>
            </a:r>
            <a:r>
              <a:rPr lang="en-NZ" dirty="0" smtClean="0">
                <a:solidFill>
                  <a:srgbClr val="00755C"/>
                </a:solidFill>
              </a:rPr>
              <a:t>developed of </a:t>
            </a:r>
            <a:r>
              <a:rPr lang="en-NZ" dirty="0">
                <a:solidFill>
                  <a:srgbClr val="00755C"/>
                </a:solidFill>
              </a:rPr>
              <a:t>Falls Dam using the </a:t>
            </a:r>
            <a:r>
              <a:rPr lang="en-NZ" dirty="0" err="1">
                <a:solidFill>
                  <a:srgbClr val="00755C"/>
                </a:solidFill>
              </a:rPr>
              <a:t>Raineffects</a:t>
            </a:r>
            <a:r>
              <a:rPr lang="en-NZ" dirty="0">
                <a:solidFill>
                  <a:srgbClr val="00755C"/>
                </a:solidFill>
              </a:rPr>
              <a:t> dam inflow series.  </a:t>
            </a:r>
            <a:endParaRPr lang="en-NZ" dirty="0" smtClean="0">
              <a:solidFill>
                <a:srgbClr val="00755C"/>
              </a:solidFill>
            </a:endParaRPr>
          </a:p>
          <a:p>
            <a:pPr marL="342900" indent="-342900">
              <a:spcAft>
                <a:spcPts val="2400"/>
              </a:spcAft>
              <a:buFont typeface="Arial" panose="020B0604020202020204" pitchFamily="34" charset="0"/>
              <a:buChar char="•"/>
            </a:pPr>
            <a:r>
              <a:rPr lang="en-NZ" dirty="0" smtClean="0">
                <a:solidFill>
                  <a:srgbClr val="00755C"/>
                </a:solidFill>
              </a:rPr>
              <a:t>Assessed if a </a:t>
            </a:r>
            <a:r>
              <a:rPr lang="en-NZ" dirty="0">
                <a:solidFill>
                  <a:srgbClr val="00755C"/>
                </a:solidFill>
              </a:rPr>
              <a:t>live storage of 100 M m</a:t>
            </a:r>
            <a:r>
              <a:rPr lang="en-NZ" baseline="30000" dirty="0">
                <a:solidFill>
                  <a:srgbClr val="00755C"/>
                </a:solidFill>
              </a:rPr>
              <a:t>3</a:t>
            </a:r>
            <a:r>
              <a:rPr lang="en-NZ" dirty="0">
                <a:solidFill>
                  <a:srgbClr val="00755C"/>
                </a:solidFill>
              </a:rPr>
              <a:t> could be refilled under various minimum flow regimes and assuming that the reservoir was empty on the 1</a:t>
            </a:r>
            <a:r>
              <a:rPr lang="en-NZ" baseline="30000" dirty="0">
                <a:solidFill>
                  <a:srgbClr val="00755C"/>
                </a:solidFill>
              </a:rPr>
              <a:t>st</a:t>
            </a:r>
            <a:r>
              <a:rPr lang="en-NZ" dirty="0">
                <a:solidFill>
                  <a:srgbClr val="00755C"/>
                </a:solidFill>
              </a:rPr>
              <a:t> of May each </a:t>
            </a:r>
            <a:r>
              <a:rPr lang="en-NZ" dirty="0" smtClean="0">
                <a:solidFill>
                  <a:srgbClr val="00755C"/>
                </a:solidFill>
              </a:rPr>
              <a:t>year. </a:t>
            </a:r>
          </a:p>
          <a:p>
            <a:pPr marL="342900" indent="-342900">
              <a:spcAft>
                <a:spcPts val="2400"/>
              </a:spcAft>
              <a:buFont typeface="Arial" panose="020B0604020202020204" pitchFamily="34" charset="0"/>
              <a:buChar char="•"/>
            </a:pPr>
            <a:r>
              <a:rPr lang="en-NZ" dirty="0" smtClean="0">
                <a:solidFill>
                  <a:srgbClr val="00755C"/>
                </a:solidFill>
              </a:rPr>
              <a:t>The </a:t>
            </a:r>
            <a:r>
              <a:rPr lang="en-NZ" dirty="0">
                <a:solidFill>
                  <a:srgbClr val="00755C"/>
                </a:solidFill>
              </a:rPr>
              <a:t>reservoir has a high ability to </a:t>
            </a:r>
            <a:r>
              <a:rPr lang="en-NZ" dirty="0" smtClean="0">
                <a:solidFill>
                  <a:srgbClr val="00755C"/>
                </a:solidFill>
              </a:rPr>
              <a:t>refill, but is sensitive </a:t>
            </a:r>
            <a:r>
              <a:rPr lang="en-NZ" dirty="0">
                <a:solidFill>
                  <a:srgbClr val="00755C"/>
                </a:solidFill>
              </a:rPr>
              <a:t>to the minimum flow regime (particularly winter minimum flows).  </a:t>
            </a:r>
            <a:r>
              <a:rPr lang="en-NZ" dirty="0" smtClean="0">
                <a:solidFill>
                  <a:srgbClr val="00755C"/>
                </a:solidFill>
              </a:rPr>
              <a:t>Significant refilling </a:t>
            </a:r>
            <a:r>
              <a:rPr lang="en-NZ" dirty="0">
                <a:solidFill>
                  <a:srgbClr val="00755C"/>
                </a:solidFill>
              </a:rPr>
              <a:t>occurs over the irrigation season. </a:t>
            </a:r>
            <a:endParaRPr lang="en-NZ" dirty="0" smtClean="0">
              <a:solidFill>
                <a:srgbClr val="00755C"/>
              </a:solidFill>
            </a:endParaRPr>
          </a:p>
          <a:p>
            <a:pPr marL="342900" indent="-342900">
              <a:spcAft>
                <a:spcPts val="2400"/>
              </a:spcAft>
              <a:buFont typeface="Arial" panose="020B0604020202020204" pitchFamily="34" charset="0"/>
              <a:buChar char="•"/>
            </a:pPr>
            <a:r>
              <a:rPr lang="en-NZ" dirty="0" smtClean="0">
                <a:solidFill>
                  <a:srgbClr val="00755C"/>
                </a:solidFill>
              </a:rPr>
              <a:t>Based </a:t>
            </a:r>
            <a:r>
              <a:rPr lang="en-NZ" dirty="0">
                <a:solidFill>
                  <a:srgbClr val="00755C"/>
                </a:solidFill>
              </a:rPr>
              <a:t>on the </a:t>
            </a:r>
            <a:r>
              <a:rPr lang="en-NZ" dirty="0" err="1" smtClean="0">
                <a:solidFill>
                  <a:srgbClr val="00755C"/>
                </a:solidFill>
              </a:rPr>
              <a:t>Raineffects</a:t>
            </a:r>
            <a:r>
              <a:rPr lang="en-NZ" dirty="0" smtClean="0">
                <a:solidFill>
                  <a:srgbClr val="00755C"/>
                </a:solidFill>
              </a:rPr>
              <a:t> dam </a:t>
            </a:r>
            <a:r>
              <a:rPr lang="en-NZ" dirty="0">
                <a:solidFill>
                  <a:srgbClr val="00755C"/>
                </a:solidFill>
              </a:rPr>
              <a:t>inflow </a:t>
            </a:r>
            <a:r>
              <a:rPr lang="en-NZ" dirty="0" smtClean="0">
                <a:solidFill>
                  <a:srgbClr val="00755C"/>
                </a:solidFill>
              </a:rPr>
              <a:t>time-series, 100 M m</a:t>
            </a:r>
            <a:r>
              <a:rPr lang="en-NZ" baseline="30000" dirty="0" smtClean="0">
                <a:solidFill>
                  <a:srgbClr val="00755C"/>
                </a:solidFill>
              </a:rPr>
              <a:t>3</a:t>
            </a:r>
            <a:r>
              <a:rPr lang="en-NZ" dirty="0" smtClean="0">
                <a:solidFill>
                  <a:srgbClr val="00755C"/>
                </a:solidFill>
              </a:rPr>
              <a:t> </a:t>
            </a:r>
            <a:r>
              <a:rPr lang="en-NZ" dirty="0">
                <a:solidFill>
                  <a:srgbClr val="00755C"/>
                </a:solidFill>
              </a:rPr>
              <a:t>can be reliably harvested annually (1 May to following 30 April) at the Falls Dam site. </a:t>
            </a:r>
            <a:endParaRPr lang="en-NZ" dirty="0" smtClean="0">
              <a:solidFill>
                <a:srgbClr val="00755C"/>
              </a:solidFill>
            </a:endParaRPr>
          </a:p>
        </p:txBody>
      </p:sp>
    </p:spTree>
    <p:extLst>
      <p:ext uri="{BB962C8B-B14F-4D97-AF65-F5344CB8AC3E}">
        <p14:creationId xmlns:p14="http://schemas.microsoft.com/office/powerpoint/2010/main" val="9614366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Falls </a:t>
            </a:r>
            <a:r>
              <a:rPr lang="en-NZ" sz="3200" dirty="0"/>
              <a:t>Dam Update </a:t>
            </a:r>
            <a:endParaRPr lang="en-NZ" dirty="0"/>
          </a:p>
        </p:txBody>
      </p:sp>
      <p:sp>
        <p:nvSpPr>
          <p:cNvPr id="3" name="Rectangle 2"/>
          <p:cNvSpPr/>
          <p:nvPr/>
        </p:nvSpPr>
        <p:spPr>
          <a:xfrm>
            <a:off x="225208" y="973903"/>
            <a:ext cx="8655768" cy="307777"/>
          </a:xfrm>
          <a:prstGeom prst="rect">
            <a:avLst/>
          </a:prstGeom>
        </p:spPr>
        <p:txBody>
          <a:bodyPr wrap="square">
            <a:spAutoFit/>
          </a:bodyPr>
          <a:lstStyle/>
          <a:p>
            <a:r>
              <a:rPr lang="en-US" sz="1400" b="1" dirty="0">
                <a:solidFill>
                  <a:srgbClr val="00755C"/>
                </a:solidFill>
              </a:rPr>
              <a:t>Scenario 1: Minimum Flow of 500 L/s below dam all year round, dam emptied 1 May each year. </a:t>
            </a:r>
            <a:endParaRPr lang="en-NZ" sz="1400" dirty="0">
              <a:solidFill>
                <a:srgbClr val="00755C"/>
              </a:solidFill>
            </a:endParaRPr>
          </a:p>
        </p:txBody>
      </p:sp>
      <p:sp>
        <p:nvSpPr>
          <p:cNvPr id="5" name="Rectangle 1"/>
          <p:cNvSpPr>
            <a:spLocks noChangeArrowheads="1"/>
          </p:cNvSpPr>
          <p:nvPr/>
        </p:nvSpPr>
        <p:spPr bwMode="auto">
          <a:xfrm>
            <a:off x="228600" y="2374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8" name="Picture 7"/>
          <p:cNvPicPr/>
          <p:nvPr/>
        </p:nvPicPr>
        <p:blipFill rotWithShape="1">
          <a:blip r:embed="rId3" cstate="print"/>
          <a:srcRect l="4625" t="8037" r="4625" b="6888"/>
          <a:stretch/>
        </p:blipFill>
        <p:spPr bwMode="auto">
          <a:xfrm>
            <a:off x="225208" y="1281680"/>
            <a:ext cx="8655768" cy="4595592"/>
          </a:xfrm>
          <a:prstGeom prst="rect">
            <a:avLst/>
          </a:prstGeom>
          <a:noFill/>
          <a:ln w="9525">
            <a:noFill/>
            <a:miter lim="800000"/>
            <a:headEnd/>
            <a:tailEnd/>
          </a:ln>
        </p:spPr>
      </p:pic>
    </p:spTree>
    <p:extLst>
      <p:ext uri="{BB962C8B-B14F-4D97-AF65-F5344CB8AC3E}">
        <p14:creationId xmlns:p14="http://schemas.microsoft.com/office/powerpoint/2010/main" val="966336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sz="3200" dirty="0" smtClean="0"/>
              <a:t>Falls </a:t>
            </a:r>
            <a:r>
              <a:rPr lang="en-NZ" sz="3200" dirty="0"/>
              <a:t>Dam Update </a:t>
            </a:r>
            <a:endParaRPr lang="en-NZ" dirty="0"/>
          </a:p>
        </p:txBody>
      </p:sp>
      <p:sp>
        <p:nvSpPr>
          <p:cNvPr id="3" name="Rectangle 2"/>
          <p:cNvSpPr/>
          <p:nvPr/>
        </p:nvSpPr>
        <p:spPr>
          <a:xfrm>
            <a:off x="225208" y="973903"/>
            <a:ext cx="8655768" cy="307777"/>
          </a:xfrm>
          <a:prstGeom prst="rect">
            <a:avLst/>
          </a:prstGeom>
        </p:spPr>
        <p:txBody>
          <a:bodyPr wrap="square">
            <a:spAutoFit/>
          </a:bodyPr>
          <a:lstStyle/>
          <a:p>
            <a:r>
              <a:rPr lang="en-US" sz="1400" b="1" dirty="0">
                <a:solidFill>
                  <a:srgbClr val="00755C"/>
                </a:solidFill>
              </a:rPr>
              <a:t>Scenario </a:t>
            </a:r>
            <a:r>
              <a:rPr lang="en-US" sz="1400" b="1" dirty="0" smtClean="0">
                <a:solidFill>
                  <a:srgbClr val="00755C"/>
                </a:solidFill>
              </a:rPr>
              <a:t>2: </a:t>
            </a:r>
            <a:r>
              <a:rPr lang="en-US" sz="1400" b="1" dirty="0">
                <a:solidFill>
                  <a:srgbClr val="00755C"/>
                </a:solidFill>
              </a:rPr>
              <a:t>Minimum Flow of </a:t>
            </a:r>
            <a:r>
              <a:rPr lang="en-US" sz="1400" b="1" dirty="0" smtClean="0">
                <a:solidFill>
                  <a:srgbClr val="00755C"/>
                </a:solidFill>
              </a:rPr>
              <a:t>1,370 </a:t>
            </a:r>
            <a:r>
              <a:rPr lang="en-US" sz="1400" b="1" dirty="0">
                <a:solidFill>
                  <a:srgbClr val="00755C"/>
                </a:solidFill>
              </a:rPr>
              <a:t>L/s below dam all year round, dam emptied 1 May each year. </a:t>
            </a:r>
            <a:endParaRPr lang="en-NZ" sz="1400" dirty="0">
              <a:solidFill>
                <a:srgbClr val="00755C"/>
              </a:solidFill>
            </a:endParaRPr>
          </a:p>
        </p:txBody>
      </p:sp>
      <p:sp>
        <p:nvSpPr>
          <p:cNvPr id="5" name="Rectangle 1"/>
          <p:cNvSpPr>
            <a:spLocks noChangeArrowheads="1"/>
          </p:cNvSpPr>
          <p:nvPr/>
        </p:nvSpPr>
        <p:spPr bwMode="auto">
          <a:xfrm>
            <a:off x="228600" y="2374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Picture 5"/>
          <p:cNvPicPr/>
          <p:nvPr/>
        </p:nvPicPr>
        <p:blipFill rotWithShape="1">
          <a:blip r:embed="rId3" cstate="print"/>
          <a:srcRect l="4625" t="9032" r="4625" b="5511"/>
          <a:stretch/>
        </p:blipFill>
        <p:spPr bwMode="auto">
          <a:xfrm>
            <a:off x="323528" y="1412776"/>
            <a:ext cx="8557448" cy="4464495"/>
          </a:xfrm>
          <a:prstGeom prst="rect">
            <a:avLst/>
          </a:prstGeom>
          <a:noFill/>
          <a:ln w="9525">
            <a:noFill/>
            <a:miter lim="800000"/>
            <a:headEnd/>
            <a:tailEnd/>
          </a:ln>
        </p:spPr>
      </p:pic>
    </p:spTree>
    <p:extLst>
      <p:ext uri="{BB962C8B-B14F-4D97-AF65-F5344CB8AC3E}">
        <p14:creationId xmlns:p14="http://schemas.microsoft.com/office/powerpoint/2010/main" val="3588678394"/>
      </p:ext>
    </p:extLst>
  </p:cSld>
  <p:clrMapOvr>
    <a:masterClrMapping/>
  </p:clrMapOvr>
  <p:timing>
    <p:tnLst>
      <p:par>
        <p:cTn id="1" dur="indefinite" restart="never" nodeType="tmRoot"/>
      </p:par>
    </p:tnLst>
  </p:timing>
</p:sld>
</file>

<file path=ppt/theme/theme1.xml><?xml version="1.0" encoding="utf-8"?>
<a:theme xmlns:a="http://schemas.openxmlformats.org/drawingml/2006/main" name="Golder_Associates_Logo_PPT_Template__White_Background_2007">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3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6C576865689B44B5350B8FFF28BD6C" ma:contentTypeVersion="6" ma:contentTypeDescription="Create a new document." ma:contentTypeScope="" ma:versionID="d8008588dfdf1d5d3fe1087f52475bac">
  <xsd:schema xmlns:xsd="http://www.w3.org/2001/XMLSchema" xmlns:p="http://schemas.microsoft.com/office/2006/metadata/properties" xmlns:ns1="601a35c9-d6ba-4034-8363-62e5ee06fa97" targetNamespace="http://schemas.microsoft.com/office/2006/metadata/properties" ma:root="true" ma:fieldsID="6a09f17ccfa12c2ce23e9330810639dd" ns1:_="">
    <xsd:import namespace="601a35c9-d6ba-4034-8363-62e5ee06fa97"/>
    <xsd:element name="properties">
      <xsd:complexType>
        <xsd:sequence>
          <xsd:element name="documentManagement">
            <xsd:complexType>
              <xsd:all>
                <xsd:element ref="ns1:Link" minOccurs="0"/>
                <xsd:element ref="ns1:Content_x0020_Description" minOccurs="0"/>
                <xsd:element ref="ns1:Content" minOccurs="0"/>
              </xsd:all>
            </xsd:complexType>
          </xsd:element>
        </xsd:sequence>
      </xsd:complexType>
    </xsd:element>
  </xsd:schema>
  <xsd:schema xmlns:xsd="http://www.w3.org/2001/XMLSchema" xmlns:dms="http://schemas.microsoft.com/office/2006/documentManagement/types" targetNamespace="601a35c9-d6ba-4034-8363-62e5ee06fa97" elementFormDefault="qualified">
    <xsd:import namespace="http://schemas.microsoft.com/office/2006/documentManagement/types"/>
    <xsd:element name="Link" ma:index="0" nillable="true" ma:displayName="Link" ma:description="Link to an existing document"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Content_x0020_Description" ma:index="12" nillable="true" ma:displayName="Content Description" ma:internalName="Content_x0020_Description">
      <xsd:simpleType>
        <xsd:restriction base="dms:Text">
          <xsd:maxLength value="255"/>
        </xsd:restriction>
      </xsd:simpleType>
    </xsd:element>
    <xsd:element name="Content" ma:index="13" nillable="true" ma:displayName="Content" ma:internalName="Content">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Content xmlns="601a35c9-d6ba-4034-8363-62e5ee06fa97" xsi:nil="true"/>
    <Link xmlns="601a35c9-d6ba-4034-8363-62e5ee06fa97">
      <Url xsi:nil="true"/>
      <Description xsi:nil="true"/>
    </Link>
    <Content_x0020_Description xmlns="601a35c9-d6ba-4034-8363-62e5ee06fa97" xsi:nil="true"/>
  </documentManagement>
</p:properties>
</file>

<file path=customXml/itemProps1.xml><?xml version="1.0" encoding="utf-8"?>
<ds:datastoreItem xmlns:ds="http://schemas.openxmlformats.org/officeDocument/2006/customXml" ds:itemID="{ECF05D72-467B-4FAF-A150-6F19F59D065D}">
  <ds:schemaRefs>
    <ds:schemaRef ds:uri="http://schemas.microsoft.com/sharepoint/v3/contenttype/forms"/>
  </ds:schemaRefs>
</ds:datastoreItem>
</file>

<file path=customXml/itemProps2.xml><?xml version="1.0" encoding="utf-8"?>
<ds:datastoreItem xmlns:ds="http://schemas.openxmlformats.org/officeDocument/2006/customXml" ds:itemID="{A35BA976-38DF-486C-BFAC-1E135B4DD9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1a35c9-d6ba-4034-8363-62e5ee06fa97"/>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E9CC444D-F744-4B34-B4DD-C8B16FFFF786}">
  <ds:schemaRefs>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http://www.w3.org/XML/1998/namespace"/>
    <ds:schemaRef ds:uri="601a35c9-d6ba-4034-8363-62e5ee06fa97"/>
    <ds:schemaRef ds:uri="http://purl.org/dc/term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Golder_Associates_Logo_PPT_Template__White_Background_2007</Template>
  <TotalTime>6619</TotalTime>
  <Words>3713</Words>
  <Application>Microsoft Office PowerPoint</Application>
  <PresentationFormat>On-screen Show (4:3)</PresentationFormat>
  <Paragraphs>446</Paragraphs>
  <Slides>41</Slides>
  <Notes>39</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Golder_Associates_Logo_PPT_Template__White_Background_2007</vt:lpstr>
      <vt:lpstr> Manuherikia Catchment Hydrology and Irrigation    4 September 2014 Ian Lloyd</vt:lpstr>
      <vt:lpstr>Presentation Topics </vt:lpstr>
      <vt:lpstr>Irrigable Area</vt:lpstr>
      <vt:lpstr>PowerPoint Presentation</vt:lpstr>
      <vt:lpstr>Falls Dam Update </vt:lpstr>
      <vt:lpstr>Falls Dam Update </vt:lpstr>
      <vt:lpstr>Falls Dam Update</vt:lpstr>
      <vt:lpstr>Falls Dam Update </vt:lpstr>
      <vt:lpstr>Falls Dam Update </vt:lpstr>
      <vt:lpstr>Falls Dam Update</vt:lpstr>
      <vt:lpstr>Falls Dam Update</vt:lpstr>
      <vt:lpstr>Falls Dam Update</vt:lpstr>
      <vt:lpstr>Falls Dam Update</vt:lpstr>
      <vt:lpstr>PowerPoint Presentation</vt:lpstr>
      <vt:lpstr>PowerPoint Presentation</vt:lpstr>
      <vt:lpstr>High Race Alignment</vt:lpstr>
      <vt:lpstr>High Race Alignment</vt:lpstr>
      <vt:lpstr>High Race Alignment</vt:lpstr>
      <vt:lpstr>High Race Alignment</vt:lpstr>
      <vt:lpstr>High Race Alignment</vt:lpstr>
      <vt:lpstr>High Race Alignment</vt:lpstr>
      <vt:lpstr>High Race Alignment</vt:lpstr>
      <vt:lpstr>Upper Manuherikia</vt:lpstr>
      <vt:lpstr>Upper Manuherikia</vt:lpstr>
      <vt:lpstr>Upper Manuherikia</vt:lpstr>
      <vt:lpstr>High Race Alignment</vt:lpstr>
      <vt:lpstr>Lower Manuherikia</vt:lpstr>
      <vt:lpstr>Lower Manuherikia</vt:lpstr>
      <vt:lpstr>Lower Manuherikia</vt:lpstr>
      <vt:lpstr>High Race Alignment</vt:lpstr>
      <vt:lpstr>Hydrological Model Scenarios</vt:lpstr>
      <vt:lpstr>Hydrological Model Scenarios</vt:lpstr>
      <vt:lpstr>Hydrological Model Scenarios</vt:lpstr>
      <vt:lpstr>Hydrological Model Scenarios</vt:lpstr>
      <vt:lpstr>Hydrological Model Scenarios</vt:lpstr>
      <vt:lpstr>Hydrological Model Scenarios</vt:lpstr>
      <vt:lpstr>Hydrological Model Scenarios</vt:lpstr>
      <vt:lpstr>Hydrological Model Scenarios</vt:lpstr>
      <vt:lpstr>Hydrological Model Scenarios</vt:lpstr>
      <vt:lpstr>Hydrological Model Scenarios</vt:lpstr>
      <vt:lpstr>Hydrological Model Scenarios</vt:lpstr>
    </vt:vector>
  </TitlesOfParts>
  <Company>Golder Associates (NZ)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hwilliams</dc:creator>
  <dc:description>V_2010-03-24</dc:description>
  <cp:lastModifiedBy>journalist</cp:lastModifiedBy>
  <cp:revision>323</cp:revision>
  <dcterms:created xsi:type="dcterms:W3CDTF">2011-09-04T20:58:09Z</dcterms:created>
  <dcterms:modified xsi:type="dcterms:W3CDTF">2014-09-07T22:45:21Z</dcterms:modified>
</cp:coreProperties>
</file>