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6" r:id="rId3"/>
    <p:sldId id="274" r:id="rId4"/>
    <p:sldId id="275" r:id="rId5"/>
    <p:sldId id="259" r:id="rId6"/>
    <p:sldId id="260" r:id="rId7"/>
    <p:sldId id="264" r:id="rId8"/>
    <p:sldId id="262" r:id="rId9"/>
    <p:sldId id="257" r:id="rId10"/>
    <p:sldId id="267" r:id="rId11"/>
    <p:sldId id="268" r:id="rId12"/>
    <p:sldId id="272" r:id="rId13"/>
    <p:sldId id="258" r:id="rId14"/>
    <p:sldId id="271" r:id="rId15"/>
    <p:sldId id="265" r:id="rId16"/>
    <p:sldId id="269" r:id="rId17"/>
    <p:sldId id="273" r:id="rId18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7B1F"/>
    <a:srgbClr val="E9C425"/>
    <a:srgbClr val="C5CF3F"/>
    <a:srgbClr val="00D05E"/>
    <a:srgbClr val="11FF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71" autoAdjust="0"/>
  </p:normalViewPr>
  <p:slideViewPr>
    <p:cSldViewPr>
      <p:cViewPr>
        <p:scale>
          <a:sx n="91" d="100"/>
          <a:sy n="91" d="100"/>
        </p:scale>
        <p:origin x="-1214" y="-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-2970" y="-102"/>
      </p:cViewPr>
      <p:guideLst>
        <p:guide orient="horz" pos="3104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b\Desktop\George%20-%20Farm%20Survey%20-%20Powerpoin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iclserver\icl\Staff%20Folders\Sharee\George\Irrigation%20Presentation%20Charts%20etc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475993633188816E-2"/>
          <c:y val="4.0952239874581839E-2"/>
          <c:w val="0.74450444622915435"/>
          <c:h val="0.89855020909362271"/>
        </c:manualLayout>
      </c:layout>
      <c:areaChart>
        <c:grouping val="stacked"/>
        <c:varyColors val="0"/>
        <c:ser>
          <c:idx val="0"/>
          <c:order val="0"/>
          <c:tx>
            <c:strRef>
              <c:f>Data!$A$181</c:f>
              <c:strCache>
                <c:ptCount val="1"/>
                <c:pt idx="0">
                  <c:v>Return on Farming Asset (Operating Business)</c:v>
                </c:pt>
              </c:strCache>
            </c:strRef>
          </c:tx>
          <c:spPr>
            <a:solidFill>
              <a:srgbClr val="5B93D7"/>
            </a:solidFill>
          </c:spPr>
          <c:cat>
            <c:strRef>
              <c:f>Data!$B$180:$O$180</c:f>
              <c:strCache>
                <c:ptCount val="1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 Estimate</c:v>
                </c:pt>
              </c:strCache>
            </c:strRef>
          </c:cat>
          <c:val>
            <c:numRef>
              <c:f>Data!$B$181:$O$181</c:f>
              <c:numCache>
                <c:formatCode>General_)</c:formatCode>
                <c:ptCount val="14"/>
                <c:pt idx="0">
                  <c:v>3.5</c:v>
                </c:pt>
                <c:pt idx="1">
                  <c:v>2.75</c:v>
                </c:pt>
                <c:pt idx="2">
                  <c:v>2.0499999999999998</c:v>
                </c:pt>
                <c:pt idx="3">
                  <c:v>1</c:v>
                </c:pt>
                <c:pt idx="4" formatCode="_(* #,##0.0_);_(* \(#,##0.0\);_(* &quot;-&quot;??_);_(@_)">
                  <c:v>1.1000000000000001</c:v>
                </c:pt>
                <c:pt idx="5" formatCode="_(* #,##0.0_);_(* \(#,##0.0\);_(* &quot;-&quot;??_);_(@_)">
                  <c:v>0</c:v>
                </c:pt>
                <c:pt idx="6" formatCode="_(* #,##0.0_);_(* \(#,##0.0\);_(* &quot;-&quot;??_);_(@_)">
                  <c:v>0.12</c:v>
                </c:pt>
                <c:pt idx="7" formatCode="_(* #,##0.0_);_(* \(#,##0.0\);_(* &quot;-&quot;??_);_(@_)">
                  <c:v>0</c:v>
                </c:pt>
                <c:pt idx="8" formatCode="_(* #,##0.0_);_(* \(#,##0.0\);_(* &quot;-&quot;??_);_(@_)">
                  <c:v>2.5</c:v>
                </c:pt>
                <c:pt idx="9" formatCode="_(* #,##0.0_);_(* \(#,##0.0\);_(* &quot;-&quot;??_);_(@_)">
                  <c:v>1.9</c:v>
                </c:pt>
                <c:pt idx="10" formatCode="_(* #,##0.0_);_(* \(#,##0.0\);_(* &quot;-&quot;??_);_(@_)">
                  <c:v>4.3</c:v>
                </c:pt>
                <c:pt idx="11" formatCode="_(* #,##0.0_);_(* \(#,##0.0\);_(* &quot;-&quot;??_);_(@_)">
                  <c:v>6</c:v>
                </c:pt>
                <c:pt idx="12" formatCode="_(* #,##0.0_);_(* \(#,##0.0\);_(* &quot;-&quot;??_);_(@_)">
                  <c:v>2.7</c:v>
                </c:pt>
                <c:pt idx="13" formatCode="_(* #,##0.0_);_(* \(#,##0.0\);_(* &quot;-&quot;??_);_(@_)">
                  <c:v>3.5</c:v>
                </c:pt>
              </c:numCache>
            </c:numRef>
          </c:val>
        </c:ser>
        <c:ser>
          <c:idx val="1"/>
          <c:order val="1"/>
          <c:tx>
            <c:strRef>
              <c:f>Data!$A$182</c:f>
              <c:strCache>
                <c:ptCount val="1"/>
                <c:pt idx="0">
                  <c:v>Increase in Land value</c:v>
                </c:pt>
              </c:strCache>
            </c:strRef>
          </c:tx>
          <c:spPr>
            <a:solidFill>
              <a:srgbClr val="FFD243"/>
            </a:solidFill>
          </c:spPr>
          <c:cat>
            <c:strRef>
              <c:f>Data!$B$180:$O$180</c:f>
              <c:strCache>
                <c:ptCount val="1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 Estimate</c:v>
                </c:pt>
              </c:strCache>
            </c:strRef>
          </c:cat>
          <c:val>
            <c:numRef>
              <c:f>Data!$B$182:$O$182</c:f>
              <c:numCache>
                <c:formatCode>General_)</c:formatCode>
                <c:ptCount val="14"/>
                <c:pt idx="0">
                  <c:v>10</c:v>
                </c:pt>
                <c:pt idx="1">
                  <c:v>25</c:v>
                </c:pt>
                <c:pt idx="2">
                  <c:v>12.5</c:v>
                </c:pt>
                <c:pt idx="3">
                  <c:v>5.5</c:v>
                </c:pt>
                <c:pt idx="4" formatCode="_(* #,##0.0_);_(* \(#,##0.0\);_(* &quot;-&quot;??_);_(@_)">
                  <c:v>6.7</c:v>
                </c:pt>
                <c:pt idx="5" formatCode="_(* #,##0.0_);_(* \(#,##0.0\);_(* &quot;-&quot;??_);_(@_)">
                  <c:v>12.5</c:v>
                </c:pt>
                <c:pt idx="6" formatCode="_(* #,##0.0_);_(* \(#,##0.0\);_(* &quot;-&quot;??_);_(@_)">
                  <c:v>11.1</c:v>
                </c:pt>
                <c:pt idx="7" formatCode="_(* #,##0.0_);_(* \(#,##0.0\);_(* &quot;-&quot;??_);_(@_)">
                  <c:v>10</c:v>
                </c:pt>
                <c:pt idx="8" formatCode="_(* #,##0.0_);_(* \(#,##0.0\);_(* &quot;-&quot;??_);_(@_)">
                  <c:v>9.0909090909090828</c:v>
                </c:pt>
                <c:pt idx="9" formatCode="_(* #,##0.0_);_(* \(#,##0.0\);_(* &quot;-&quot;??_);_(@_)">
                  <c:v>4.1666666666666741</c:v>
                </c:pt>
                <c:pt idx="10" formatCode="_(* #,##0.0_);_(* \(#,##0.0\);_(* &quot;-&quot;??_);_(@_)">
                  <c:v>4.0000000000000036</c:v>
                </c:pt>
                <c:pt idx="11" formatCode="_(* #,##0.0_);_(* \(#,##0.0\);_(* &quot;-&quot;??_);_(@_)">
                  <c:v>7.6923076923076872</c:v>
                </c:pt>
                <c:pt idx="12" formatCode="_(* #,##0.0_);_(* \(#,##0.0\);_(* &quot;-&quot;??_);_(@_)">
                  <c:v>7.1</c:v>
                </c:pt>
                <c:pt idx="13" formatCode="_(* #,##0.0_);_(* \(#,##0.0\);_(* &quot;-&quot;??_);_(@_)">
                  <c:v>13.3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081920"/>
        <c:axId val="24083456"/>
      </c:areaChart>
      <c:catAx>
        <c:axId val="24081920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4083456"/>
        <c:crosses val="autoZero"/>
        <c:auto val="1"/>
        <c:lblAlgn val="ctr"/>
        <c:lblOffset val="100"/>
        <c:noMultiLvlLbl val="0"/>
      </c:catAx>
      <c:valAx>
        <c:axId val="2408345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400" dirty="0"/>
                  <a:t>Percent</a:t>
                </a:r>
              </a:p>
            </c:rich>
          </c:tx>
          <c:layout/>
          <c:overlay val="0"/>
        </c:title>
        <c:numFmt formatCode="General_)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408192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9344964786301175"/>
          <c:y val="0.514068652865731"/>
          <c:w val="0.20655035213698819"/>
          <c:h val="0.22368057361494117"/>
        </c:manualLayout>
      </c:layout>
      <c:overlay val="0"/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2"/>
          <c:order val="0"/>
          <c:tx>
            <c:strRef>
              <c:f>Data!$A$178</c:f>
              <c:strCache>
                <c:ptCount val="1"/>
                <c:pt idx="0">
                  <c:v>Debt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Data!$B$175:$O$175</c:f>
              <c:strCache>
                <c:ptCount val="14"/>
                <c:pt idx="0">
                  <c:v>2001 </c:v>
                </c:pt>
                <c:pt idx="1">
                  <c:v>2002 </c:v>
                </c:pt>
                <c:pt idx="2">
                  <c:v>2003 </c:v>
                </c:pt>
                <c:pt idx="3">
                  <c:v>2004 </c:v>
                </c:pt>
                <c:pt idx="4">
                  <c:v>2005 </c:v>
                </c:pt>
                <c:pt idx="5">
                  <c:v>2006 </c:v>
                </c:pt>
                <c:pt idx="6">
                  <c:v>2007 </c:v>
                </c:pt>
                <c:pt idx="7">
                  <c:v>2008 </c:v>
                </c:pt>
                <c:pt idx="8">
                  <c:v>2009 </c:v>
                </c:pt>
                <c:pt idx="9">
                  <c:v>2010 </c:v>
                </c:pt>
                <c:pt idx="10">
                  <c:v>2011 </c:v>
                </c:pt>
                <c:pt idx="11">
                  <c:v>2012 </c:v>
                </c:pt>
                <c:pt idx="12">
                  <c:v>2013 </c:v>
                </c:pt>
                <c:pt idx="13">
                  <c:v>2014 Estimate</c:v>
                </c:pt>
              </c:strCache>
            </c:strRef>
          </c:cat>
          <c:val>
            <c:numRef>
              <c:f>Data!$B$178:$O$178</c:f>
              <c:numCache>
                <c:formatCode>_(* #,##0.00_);_(* \(#,##0.00\);_(* "-"??_);_(@_)</c:formatCode>
                <c:ptCount val="14"/>
                <c:pt idx="0">
                  <c:v>71.81</c:v>
                </c:pt>
                <c:pt idx="1">
                  <c:v>71.19</c:v>
                </c:pt>
                <c:pt idx="2">
                  <c:v>87</c:v>
                </c:pt>
                <c:pt idx="3">
                  <c:v>101</c:v>
                </c:pt>
                <c:pt idx="4">
                  <c:v>124</c:v>
                </c:pt>
                <c:pt idx="5">
                  <c:v>130</c:v>
                </c:pt>
                <c:pt idx="6">
                  <c:v>144</c:v>
                </c:pt>
                <c:pt idx="7">
                  <c:v>156</c:v>
                </c:pt>
                <c:pt idx="8">
                  <c:v>169</c:v>
                </c:pt>
                <c:pt idx="9" formatCode="General_)">
                  <c:v>174.42047378778119</c:v>
                </c:pt>
                <c:pt idx="10">
                  <c:v>174.17</c:v>
                </c:pt>
                <c:pt idx="11" formatCode="General_)">
                  <c:v>160.01748689090675</c:v>
                </c:pt>
                <c:pt idx="12" formatCode="General_)">
                  <c:v>164.80771486349852</c:v>
                </c:pt>
                <c:pt idx="13" formatCode="General_)">
                  <c:v>165</c:v>
                </c:pt>
              </c:numCache>
            </c:numRef>
          </c:val>
        </c:ser>
        <c:ser>
          <c:idx val="1"/>
          <c:order val="1"/>
          <c:tx>
            <c:strRef>
              <c:f>Data!$A$177</c:f>
              <c:strCache>
                <c:ptCount val="1"/>
                <c:pt idx="0">
                  <c:v>Equity</c:v>
                </c:pt>
              </c:strCache>
            </c:strRef>
          </c:tx>
          <c:spPr>
            <a:solidFill>
              <a:srgbClr val="407B1F"/>
            </a:solidFill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invertIfNegative val="0"/>
          <c:cat>
            <c:strRef>
              <c:f>Data!$B$175:$O$175</c:f>
              <c:strCache>
                <c:ptCount val="14"/>
                <c:pt idx="0">
                  <c:v>2001 </c:v>
                </c:pt>
                <c:pt idx="1">
                  <c:v>2002 </c:v>
                </c:pt>
                <c:pt idx="2">
                  <c:v>2003 </c:v>
                </c:pt>
                <c:pt idx="3">
                  <c:v>2004 </c:v>
                </c:pt>
                <c:pt idx="4">
                  <c:v>2005 </c:v>
                </c:pt>
                <c:pt idx="5">
                  <c:v>2006 </c:v>
                </c:pt>
                <c:pt idx="6">
                  <c:v>2007 </c:v>
                </c:pt>
                <c:pt idx="7">
                  <c:v>2008 </c:v>
                </c:pt>
                <c:pt idx="8">
                  <c:v>2009 </c:v>
                </c:pt>
                <c:pt idx="9">
                  <c:v>2010 </c:v>
                </c:pt>
                <c:pt idx="10">
                  <c:v>2011 </c:v>
                </c:pt>
                <c:pt idx="11">
                  <c:v>2012 </c:v>
                </c:pt>
                <c:pt idx="12">
                  <c:v>2013 </c:v>
                </c:pt>
                <c:pt idx="13">
                  <c:v>2014 Estimate</c:v>
                </c:pt>
              </c:strCache>
            </c:strRef>
          </c:cat>
          <c:val>
            <c:numRef>
              <c:f>Data!$B$177:$O$177</c:f>
              <c:numCache>
                <c:formatCode>_(* #,##0.00_);_(* \(#,##0.00\);_(* "-"??_);_(@_)</c:formatCode>
                <c:ptCount val="14"/>
                <c:pt idx="0">
                  <c:v>203.41000000000003</c:v>
                </c:pt>
                <c:pt idx="1">
                  <c:v>347.1</c:v>
                </c:pt>
                <c:pt idx="2">
                  <c:v>371.89</c:v>
                </c:pt>
                <c:pt idx="3">
                  <c:v>371.96</c:v>
                </c:pt>
                <c:pt idx="4">
                  <c:v>395.02</c:v>
                </c:pt>
                <c:pt idx="5">
                  <c:v>436.96000000000004</c:v>
                </c:pt>
                <c:pt idx="6">
                  <c:v>457.77</c:v>
                </c:pt>
                <c:pt idx="7">
                  <c:v>492.90999999999997</c:v>
                </c:pt>
                <c:pt idx="8">
                  <c:v>463.86021640664319</c:v>
                </c:pt>
                <c:pt idx="9">
                  <c:v>512.99466408740125</c:v>
                </c:pt>
                <c:pt idx="10" formatCode="General_)">
                  <c:v>566.07000000000005</c:v>
                </c:pt>
                <c:pt idx="11" formatCode="General_)">
                  <c:v>759.65251310909321</c:v>
                </c:pt>
                <c:pt idx="12" formatCode="General_)">
                  <c:v>751.91228513650151</c:v>
                </c:pt>
                <c:pt idx="13" formatCode="General_)">
                  <c:v>860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3171712"/>
        <c:axId val="53173248"/>
        <c:axId val="0"/>
      </c:bar3DChart>
      <c:catAx>
        <c:axId val="53171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3173248"/>
        <c:crosses val="autoZero"/>
        <c:auto val="1"/>
        <c:lblAlgn val="ctr"/>
        <c:lblOffset val="100"/>
        <c:noMultiLvlLbl val="0"/>
      </c:catAx>
      <c:valAx>
        <c:axId val="53173248"/>
        <c:scaling>
          <c:orientation val="minMax"/>
          <c:max val="1000"/>
          <c:min val="0"/>
        </c:scaling>
        <c:delete val="0"/>
        <c:axPos val="l"/>
        <c:majorGridlines>
          <c:spPr>
            <a:ln>
              <a:solidFill>
                <a:srgbClr val="FFFFFF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NZ" sz="1800" dirty="0"/>
                  <a:t>$ / Su</a:t>
                </a:r>
              </a:p>
            </c:rich>
          </c:tx>
          <c:layout/>
          <c:overlay val="0"/>
        </c:title>
        <c:numFmt formatCode="\$#,##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31717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7639325079507879"/>
          <c:y val="0.83211416680197925"/>
          <c:w val="0.10557002248169356"/>
          <c:h val="0.13195691931665712"/>
        </c:manualLayout>
      </c:layout>
      <c:overlay val="0"/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185185185185187E-2"/>
          <c:y val="4.0568603852925884E-2"/>
          <c:w val="0.73055555555555551"/>
          <c:h val="0.70841675020321637"/>
        </c:manualLayout>
      </c:layout>
      <c:lineChart>
        <c:grouping val="standar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Dryland</c:v>
                </c:pt>
              </c:strCache>
            </c:strRef>
          </c:tx>
          <c:marker>
            <c:symbol val="none"/>
          </c:marker>
          <c:cat>
            <c:numRef>
              <c:f>Sheet1!$B$3:$F$3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Sheet1!$B$4:$F$4</c:f>
              <c:numCache>
                <c:formatCode>General</c:formatCode>
                <c:ptCount val="5"/>
                <c:pt idx="0">
                  <c:v>7000</c:v>
                </c:pt>
                <c:pt idx="1">
                  <c:v>7200</c:v>
                </c:pt>
                <c:pt idx="2">
                  <c:v>7500</c:v>
                </c:pt>
                <c:pt idx="3">
                  <c:v>7800</c:v>
                </c:pt>
                <c:pt idx="4">
                  <c:v>8000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Irrigable Dryland</c:v>
                </c:pt>
              </c:strCache>
            </c:strRef>
          </c:tx>
          <c:marker>
            <c:symbol val="none"/>
          </c:marker>
          <c:cat>
            <c:numRef>
              <c:f>Sheet1!$B$3:$F$3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Sheet1!$B$5:$F$5</c:f>
              <c:numCache>
                <c:formatCode>General</c:formatCode>
                <c:ptCount val="5"/>
                <c:pt idx="0">
                  <c:v>7500</c:v>
                </c:pt>
                <c:pt idx="1">
                  <c:v>8000</c:v>
                </c:pt>
                <c:pt idx="2">
                  <c:v>10000</c:v>
                </c:pt>
                <c:pt idx="3">
                  <c:v>13500</c:v>
                </c:pt>
                <c:pt idx="4">
                  <c:v>16000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Sheet1!$A$6</c:f>
              <c:strCache>
                <c:ptCount val="1"/>
                <c:pt idx="0">
                  <c:v>Irrigated Unreliable</c:v>
                </c:pt>
              </c:strCache>
            </c:strRef>
          </c:tx>
          <c:marker>
            <c:symbol val="none"/>
          </c:marker>
          <c:cat>
            <c:numRef>
              <c:f>Sheet1!$B$3:$F$3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Sheet1!$B$6:$F$6</c:f>
              <c:numCache>
                <c:formatCode>General</c:formatCode>
                <c:ptCount val="5"/>
                <c:pt idx="0">
                  <c:v>10000</c:v>
                </c:pt>
                <c:pt idx="1">
                  <c:v>12000</c:v>
                </c:pt>
                <c:pt idx="2">
                  <c:v>14000</c:v>
                </c:pt>
                <c:pt idx="3">
                  <c:v>17000</c:v>
                </c:pt>
                <c:pt idx="4">
                  <c:v>20000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Sheet1!$A$7</c:f>
              <c:strCache>
                <c:ptCount val="1"/>
                <c:pt idx="0">
                  <c:v>Irrigated </c:v>
                </c:pt>
              </c:strCache>
            </c:strRef>
          </c:tx>
          <c:marker>
            <c:symbol val="none"/>
          </c:marker>
          <c:cat>
            <c:numRef>
              <c:f>Sheet1!$B$3:$F$3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Sheet1!$B$7:$F$7</c:f>
              <c:numCache>
                <c:formatCode>General</c:formatCode>
                <c:ptCount val="5"/>
                <c:pt idx="0">
                  <c:v>15000</c:v>
                </c:pt>
                <c:pt idx="1">
                  <c:v>18000</c:v>
                </c:pt>
                <c:pt idx="2">
                  <c:v>25000</c:v>
                </c:pt>
                <c:pt idx="3">
                  <c:v>30000</c:v>
                </c:pt>
                <c:pt idx="4">
                  <c:v>35000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Sheet1!$A$8</c:f>
              <c:strCache>
                <c:ptCount val="1"/>
                <c:pt idx="0">
                  <c:v>Nutrient Cap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marker>
            <c:symbol val="none"/>
          </c:marker>
          <c:cat>
            <c:numRef>
              <c:f>Sheet1!$B$3:$F$3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Sheet1!$B$8:$F$8</c:f>
              <c:numCache>
                <c:formatCode>General</c:formatCode>
                <c:ptCount val="5"/>
                <c:pt idx="3">
                  <c:v>45000</c:v>
                </c:pt>
                <c:pt idx="4">
                  <c:v>40000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606976"/>
        <c:axId val="68608768"/>
      </c:lineChart>
      <c:catAx>
        <c:axId val="68606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8608768"/>
        <c:crosses val="autoZero"/>
        <c:auto val="1"/>
        <c:lblAlgn val="ctr"/>
        <c:lblOffset val="100"/>
        <c:noMultiLvlLbl val="0"/>
      </c:catAx>
      <c:valAx>
        <c:axId val="68608768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68606976"/>
        <c:crosses val="autoZero"/>
        <c:crossBetween val="between"/>
      </c:valAx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</c:spPr>
    </c:plotArea>
    <c:legend>
      <c:legendPos val="b"/>
      <c:layout>
        <c:manualLayout>
          <c:xMode val="edge"/>
          <c:yMode val="edge"/>
          <c:x val="1.3769806551958792E-3"/>
          <c:y val="0.84940773930321567"/>
          <c:w val="0.96946826091183058"/>
          <c:h val="0.13375606473141738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Sheet1!$B$12</c:f>
              <c:strCache>
                <c:ptCount val="1"/>
                <c:pt idx="0">
                  <c:v>Yield</c:v>
                </c:pt>
              </c:strCache>
            </c:strRef>
          </c:tx>
          <c:invertIfNegative val="0"/>
          <c:cat>
            <c:strRef>
              <c:f>Sheet1!$A$13:$A$18</c:f>
              <c:strCache>
                <c:ptCount val="6"/>
                <c:pt idx="0">
                  <c:v>Dryland</c:v>
                </c:pt>
                <c:pt idx="1">
                  <c:v>Wild Flood Irrigation</c:v>
                </c:pt>
                <c:pt idx="2">
                  <c:v>Border Dyke</c:v>
                </c:pt>
                <c:pt idx="3">
                  <c:v>K-Line</c:v>
                </c:pt>
                <c:pt idx="4">
                  <c:v>Gun</c:v>
                </c:pt>
                <c:pt idx="5">
                  <c:v>Pivot</c:v>
                </c:pt>
              </c:strCache>
            </c:strRef>
          </c:cat>
          <c:val>
            <c:numRef>
              <c:f>Sheet1!$B$13:$B$18</c:f>
              <c:numCache>
                <c:formatCode>#,##0</c:formatCode>
                <c:ptCount val="6"/>
                <c:pt idx="0">
                  <c:v>4000</c:v>
                </c:pt>
                <c:pt idx="1">
                  <c:v>8000</c:v>
                </c:pt>
                <c:pt idx="2">
                  <c:v>10000</c:v>
                </c:pt>
                <c:pt idx="3">
                  <c:v>12000</c:v>
                </c:pt>
                <c:pt idx="4">
                  <c:v>13000</c:v>
                </c:pt>
                <c:pt idx="5">
                  <c:v>15000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638208"/>
        <c:axId val="68639744"/>
      </c:barChart>
      <c:catAx>
        <c:axId val="6863820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68639744"/>
        <c:crosses val="autoZero"/>
        <c:auto val="1"/>
        <c:lblAlgn val="ctr"/>
        <c:lblOffset val="100"/>
        <c:noMultiLvlLbl val="0"/>
      </c:catAx>
      <c:valAx>
        <c:axId val="68639744"/>
        <c:scaling>
          <c:orientation val="minMax"/>
          <c:max val="15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86382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0.78875</cdr:x>
      <cdr:y>0.1336</cdr:y>
    </cdr:from>
    <cdr:to>
      <cdr:x>0.89986</cdr:x>
      <cdr:y>0.33563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91064" y="6046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NZ" sz="1100" dirty="0"/>
        </a:p>
      </cdr:txBody>
    </cdr:sp>
  </cdr:relSizeAnchor>
  <cdr:relSizeAnchor xmlns:cdr="http://schemas.openxmlformats.org/drawingml/2006/chartDrawing">
    <cdr:from>
      <cdr:x>0.77125</cdr:x>
      <cdr:y>0.27679</cdr:y>
    </cdr:from>
    <cdr:to>
      <cdr:x>0.86749</cdr:x>
      <cdr:y>0.4518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347048" y="1252736"/>
          <a:ext cx="792088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NZ" sz="1200" dirty="0" smtClean="0"/>
            <a:t>Irrigation </a:t>
          </a:r>
        </a:p>
        <a:p xmlns:a="http://schemas.openxmlformats.org/drawingml/2006/main">
          <a:r>
            <a:rPr lang="en-NZ" sz="1200" dirty="0" smtClean="0"/>
            <a:t>Equity </a:t>
          </a:r>
        </a:p>
        <a:p xmlns:a="http://schemas.openxmlformats.org/drawingml/2006/main">
          <a:r>
            <a:rPr lang="en-NZ" sz="1200" dirty="0" smtClean="0"/>
            <a:t>Potential</a:t>
          </a:r>
        </a:p>
        <a:p xmlns:a="http://schemas.openxmlformats.org/drawingml/2006/main">
          <a:endParaRPr lang="en-NZ" sz="1100" dirty="0"/>
        </a:p>
      </cdr:txBody>
    </cdr:sp>
  </cdr:relSizeAnchor>
  <cdr:relSizeAnchor xmlns:cdr="http://schemas.openxmlformats.org/drawingml/2006/chartDrawing">
    <cdr:from>
      <cdr:x>0.78875</cdr:x>
      <cdr:y>0.53135</cdr:y>
    </cdr:from>
    <cdr:to>
      <cdr:x>0.96249</cdr:x>
      <cdr:y>0.74122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491064" y="2580974"/>
          <a:ext cx="1429816" cy="10194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NZ" sz="1200" dirty="0" smtClean="0"/>
            <a:t>Dryland </a:t>
          </a:r>
        </a:p>
        <a:p xmlns:a="http://schemas.openxmlformats.org/drawingml/2006/main">
          <a:r>
            <a:rPr lang="en-NZ" sz="1200" dirty="0" smtClean="0"/>
            <a:t>Equity </a:t>
          </a:r>
        </a:p>
        <a:p xmlns:a="http://schemas.openxmlformats.org/drawingml/2006/main">
          <a:r>
            <a:rPr lang="en-NZ" sz="1200" dirty="0" smtClean="0"/>
            <a:t>Potential</a:t>
          </a:r>
        </a:p>
        <a:p xmlns:a="http://schemas.openxmlformats.org/drawingml/2006/main">
          <a:r>
            <a:rPr lang="en-NZ" sz="1200" dirty="0" smtClean="0"/>
            <a:t>(Access to Water)</a:t>
          </a:r>
          <a:endParaRPr lang="en-NZ" sz="1200" dirty="0"/>
        </a:p>
      </cdr:txBody>
    </cdr:sp>
  </cdr:relSizeAnchor>
  <cdr:relSizeAnchor xmlns:cdr="http://schemas.openxmlformats.org/drawingml/2006/chartDrawing">
    <cdr:from>
      <cdr:x>0.70125</cdr:x>
      <cdr:y>0.26088</cdr:y>
    </cdr:from>
    <cdr:to>
      <cdr:x>0.73625</cdr:x>
      <cdr:y>0.26088</cdr:y>
    </cdr:to>
    <cdr:cxnSp macro="">
      <cdr:nvCxnSpPr>
        <cdr:cNvPr id="8" name="Straight Connector 7"/>
        <cdr:cNvCxnSpPr/>
      </cdr:nvCxnSpPr>
      <cdr:spPr>
        <a:xfrm xmlns:a="http://schemas.openxmlformats.org/drawingml/2006/main">
          <a:off x="5770984" y="1180728"/>
          <a:ext cx="2880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0.73625</cdr:x>
      <cdr:y>0.26088</cdr:y>
    </cdr:from>
    <cdr:to>
      <cdr:x>0.73625</cdr:x>
      <cdr:y>0.4518</cdr:y>
    </cdr:to>
    <cdr:cxnSp macro="">
      <cdr:nvCxnSpPr>
        <cdr:cNvPr id="10" name="Straight Connector 9"/>
        <cdr:cNvCxnSpPr/>
      </cdr:nvCxnSpPr>
      <cdr:spPr>
        <a:xfrm xmlns:a="http://schemas.openxmlformats.org/drawingml/2006/main">
          <a:off x="6059016" y="1180728"/>
          <a:ext cx="0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0.70125</cdr:x>
      <cdr:y>0.4518</cdr:y>
    </cdr:from>
    <cdr:to>
      <cdr:x>0.73625</cdr:x>
      <cdr:y>0.4518</cdr:y>
    </cdr:to>
    <cdr:cxnSp macro="">
      <cdr:nvCxnSpPr>
        <cdr:cNvPr id="12" name="Straight Connector 11"/>
        <cdr:cNvCxnSpPr/>
      </cdr:nvCxnSpPr>
      <cdr:spPr>
        <a:xfrm xmlns:a="http://schemas.openxmlformats.org/drawingml/2006/main" flipH="1">
          <a:off x="5770984" y="2044824"/>
          <a:ext cx="2880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0.70125</cdr:x>
      <cdr:y>0.51544</cdr:y>
    </cdr:from>
    <cdr:to>
      <cdr:x>0.73625</cdr:x>
      <cdr:y>0.51544</cdr:y>
    </cdr:to>
    <cdr:cxnSp macro="">
      <cdr:nvCxnSpPr>
        <cdr:cNvPr id="14" name="Straight Connector 13"/>
        <cdr:cNvCxnSpPr/>
      </cdr:nvCxnSpPr>
      <cdr:spPr>
        <a:xfrm xmlns:a="http://schemas.openxmlformats.org/drawingml/2006/main">
          <a:off x="5770984" y="2332856"/>
          <a:ext cx="2880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0.73625</cdr:x>
      <cdr:y>0.51544</cdr:y>
    </cdr:from>
    <cdr:to>
      <cdr:x>0.73625</cdr:x>
      <cdr:y>0.64272</cdr:y>
    </cdr:to>
    <cdr:cxnSp macro="">
      <cdr:nvCxnSpPr>
        <cdr:cNvPr id="16" name="Straight Connector 15"/>
        <cdr:cNvCxnSpPr/>
      </cdr:nvCxnSpPr>
      <cdr:spPr>
        <a:xfrm xmlns:a="http://schemas.openxmlformats.org/drawingml/2006/main">
          <a:off x="6059016" y="2332856"/>
          <a:ext cx="0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0.70125</cdr:x>
      <cdr:y>0.64272</cdr:y>
    </cdr:from>
    <cdr:to>
      <cdr:x>0.73625</cdr:x>
      <cdr:y>0.64272</cdr:y>
    </cdr:to>
    <cdr:cxnSp macro="">
      <cdr:nvCxnSpPr>
        <cdr:cNvPr id="18" name="Straight Connector 17"/>
        <cdr:cNvCxnSpPr/>
      </cdr:nvCxnSpPr>
      <cdr:spPr>
        <a:xfrm xmlns:a="http://schemas.openxmlformats.org/drawingml/2006/main">
          <a:off x="5770984" y="2908920"/>
          <a:ext cx="2880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56972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6145" cy="493392"/>
          </a:xfrm>
          <a:prstGeom prst="rect">
            <a:avLst/>
          </a:prstGeom>
        </p:spPr>
        <p:txBody>
          <a:bodyPr vert="horz" lIns="91795" tIns="45897" rIns="91795" bIns="45897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11" y="1"/>
            <a:ext cx="2946144" cy="493392"/>
          </a:xfrm>
          <a:prstGeom prst="rect">
            <a:avLst/>
          </a:prstGeom>
        </p:spPr>
        <p:txBody>
          <a:bodyPr vert="horz" lIns="91795" tIns="45897" rIns="91795" bIns="45897" rtlCol="0"/>
          <a:lstStyle>
            <a:lvl1pPr algn="r">
              <a:defRPr sz="1200"/>
            </a:lvl1pPr>
          </a:lstStyle>
          <a:p>
            <a:fld id="{D8D2CA50-9959-4BDA-8DD6-6B89EAD168F1}" type="datetimeFigureOut">
              <a:rPr lang="en-NZ" smtClean="0"/>
              <a:t>12/06/2014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8188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95" tIns="45897" rIns="91795" bIns="45897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54" y="4681702"/>
            <a:ext cx="5437169" cy="4435791"/>
          </a:xfrm>
          <a:prstGeom prst="rect">
            <a:avLst/>
          </a:prstGeom>
        </p:spPr>
        <p:txBody>
          <a:bodyPr vert="horz" lIns="91795" tIns="45897" rIns="91795" bIns="4589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361822"/>
            <a:ext cx="2946145" cy="493391"/>
          </a:xfrm>
          <a:prstGeom prst="rect">
            <a:avLst/>
          </a:prstGeom>
        </p:spPr>
        <p:txBody>
          <a:bodyPr vert="horz" lIns="91795" tIns="45897" rIns="91795" bIns="45897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11" y="9361822"/>
            <a:ext cx="2946144" cy="493391"/>
          </a:xfrm>
          <a:prstGeom prst="rect">
            <a:avLst/>
          </a:prstGeom>
        </p:spPr>
        <p:txBody>
          <a:bodyPr vert="horz" lIns="91795" tIns="45897" rIns="91795" bIns="45897" rtlCol="0" anchor="b"/>
          <a:lstStyle>
            <a:lvl1pPr algn="r">
              <a:defRPr sz="1200"/>
            </a:lvl1pPr>
          </a:lstStyle>
          <a:p>
            <a:fld id="{A2C963C7-B2F8-4868-8967-CBDBFACB4E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42940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86590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4C81-DDF5-4AE8-904B-CA861B014018}" type="datetime1">
              <a:rPr lang="en-NZ" smtClean="0"/>
              <a:t>12/06/2014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F2B7-6D83-442C-8046-BF1C652BF73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09829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9B619-E860-4170-80BA-7B4D52962619}" type="datetime1">
              <a:rPr lang="en-NZ" smtClean="0"/>
              <a:t>12/06/2014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F2B7-6D83-442C-8046-BF1C652BF73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2191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25E4-7B6A-4D04-8B79-AD0F45772E25}" type="datetime1">
              <a:rPr lang="en-NZ" smtClean="0"/>
              <a:t>12/06/2014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F2B7-6D83-442C-8046-BF1C652BF73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73453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6A0D-3E64-422B-8BB1-FD09F81F5E43}" type="datetime1">
              <a:rPr lang="en-NZ" smtClean="0"/>
              <a:t>12/06/2014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F2B7-6D83-442C-8046-BF1C652BF73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3891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F2B1-8DC1-4442-9810-1C559677F78C}" type="datetime1">
              <a:rPr lang="en-NZ" smtClean="0"/>
              <a:t>12/06/2014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F2B7-6D83-442C-8046-BF1C652BF73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7545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48A-6119-4DCA-80C4-8448529D8D36}" type="datetime1">
              <a:rPr lang="en-NZ" smtClean="0"/>
              <a:t>12/06/2014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F2B7-6D83-442C-8046-BF1C652BF73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9289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01C74-7F46-49BA-8928-1FC7AEFDBC10}" type="datetime1">
              <a:rPr lang="en-NZ" smtClean="0"/>
              <a:t>12/06/2014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F2B7-6D83-442C-8046-BF1C652BF73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48383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64F44-CC19-40C7-843E-446AD344BAC1}" type="datetime1">
              <a:rPr lang="en-NZ" smtClean="0"/>
              <a:t>12/06/2014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F2B7-6D83-442C-8046-BF1C652BF73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13118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B669-1A4B-43B7-8B75-6EEFF62A9405}" type="datetime1">
              <a:rPr lang="en-NZ" smtClean="0"/>
              <a:t>12/06/2014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F2B7-6D83-442C-8046-BF1C652BF73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13572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4EE8-6890-4A6B-A803-ADDC2A7EC4B9}" type="datetime1">
              <a:rPr lang="en-NZ" smtClean="0"/>
              <a:t>12/06/2014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F2B7-6D83-442C-8046-BF1C652BF73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7547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C5B8-EB27-48D6-A769-EAE3B6465231}" type="datetime1">
              <a:rPr lang="en-NZ" smtClean="0"/>
              <a:t>12/06/2014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F2B7-6D83-442C-8046-BF1C652BF73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47723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6C0D2-42E5-4A8D-B113-4573F227809E}" type="datetime1">
              <a:rPr lang="en-NZ" smtClean="0"/>
              <a:t>12/06/2014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1F2B7-6D83-442C-8046-BF1C652BF73B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7288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1.doc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1224136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The Changing Face of Farming </a:t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6545" y="5593844"/>
            <a:ext cx="3731679" cy="1193388"/>
          </a:xfrm>
        </p:spPr>
        <p:txBody>
          <a:bodyPr>
            <a:normAutofit fontScale="47500" lnSpcReduction="20000"/>
          </a:bodyPr>
          <a:lstStyle/>
          <a:p>
            <a:r>
              <a:rPr lang="en-N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Presented by:</a:t>
            </a:r>
          </a:p>
          <a:p>
            <a:pPr>
              <a:spcBef>
                <a:spcPts val="1000"/>
              </a:spcBef>
            </a:pPr>
            <a:r>
              <a:rPr lang="en-NZ" dirty="0" smtClean="0">
                <a:latin typeface="Arial" panose="020B0604020202020204" pitchFamily="34" charset="0"/>
                <a:cs typeface="Arial" panose="020B0604020202020204" pitchFamily="34" charset="0"/>
              </a:rPr>
              <a:t>George Collier</a:t>
            </a:r>
          </a:p>
          <a:p>
            <a:pPr>
              <a:spcBef>
                <a:spcPts val="1000"/>
              </a:spcBef>
            </a:pPr>
            <a:r>
              <a:rPr lang="en-NZ" dirty="0" smtClean="0">
                <a:latin typeface="Arial" panose="020B0604020202020204" pitchFamily="34" charset="0"/>
                <a:cs typeface="Arial" panose="020B0604020202020204" pitchFamily="34" charset="0"/>
              </a:rPr>
              <a:t>ICL Limited, Chartered Accountants</a:t>
            </a:r>
          </a:p>
          <a:p>
            <a:pPr>
              <a:spcBef>
                <a:spcPts val="1000"/>
              </a:spcBef>
            </a:pPr>
            <a:r>
              <a:rPr lang="en-NZ" dirty="0" smtClean="0">
                <a:latin typeface="Arial" panose="020B0604020202020204" pitchFamily="34" charset="0"/>
                <a:cs typeface="Arial" panose="020B0604020202020204" pitchFamily="34" charset="0"/>
              </a:rPr>
              <a:t>www.iclca.co.nz</a:t>
            </a: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470" y="5854659"/>
            <a:ext cx="2231536" cy="10033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908720"/>
            <a:ext cx="3744416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73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/>
          </a:bodyPr>
          <a:lstStyle/>
          <a:p>
            <a:r>
              <a:rPr lang="en-NZ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Implications of Legislation</a:t>
            </a:r>
            <a:endParaRPr lang="en-NZ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04633"/>
            <a:ext cx="8424936" cy="50207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2800" u="sng" dirty="0" smtClean="0">
                <a:solidFill>
                  <a:schemeClr val="accent1">
                    <a:lumMod val="75000"/>
                  </a:schemeClr>
                </a:solidFill>
              </a:rPr>
              <a:t>Driven From the National Fresh Water Policy Framework</a:t>
            </a:r>
          </a:p>
          <a:p>
            <a:pPr marL="0" indent="0">
              <a:buNone/>
            </a:pPr>
            <a:endParaRPr lang="en-NZ" sz="1100" u="sng" dirty="0"/>
          </a:p>
          <a:p>
            <a:pPr marL="0" indent="0">
              <a:buNone/>
            </a:pPr>
            <a:r>
              <a:rPr lang="en-N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Regional Council Outcomes:</a:t>
            </a:r>
          </a:p>
          <a:p>
            <a:pPr marL="0" indent="0">
              <a:buNone/>
            </a:pPr>
            <a:endParaRPr lang="en-NZ" sz="2400" b="1" dirty="0"/>
          </a:p>
          <a:p>
            <a:r>
              <a:rPr lang="en-NZ" sz="2000" b="1" dirty="0" smtClean="0"/>
              <a:t>Nutrient Limits                 - Plan Change 6A (2020)</a:t>
            </a:r>
          </a:p>
          <a:p>
            <a:pPr marL="0" indent="0">
              <a:buNone/>
            </a:pPr>
            <a:r>
              <a:rPr lang="en-NZ" sz="2000" dirty="0"/>
              <a:t> </a:t>
            </a:r>
            <a:r>
              <a:rPr lang="en-NZ" sz="2000" dirty="0" smtClean="0"/>
              <a:t>                                                 - 30 kg Nitrate leachate/hectare</a:t>
            </a:r>
          </a:p>
          <a:p>
            <a:endParaRPr lang="en-NZ" sz="1200" dirty="0" smtClean="0"/>
          </a:p>
          <a:p>
            <a:pPr marL="0" indent="0">
              <a:buNone/>
            </a:pPr>
            <a:r>
              <a:rPr lang="en-NZ" sz="2000" dirty="0" smtClean="0"/>
              <a:t>	May limit some land use intensification</a:t>
            </a:r>
          </a:p>
          <a:p>
            <a:pPr marL="0" indent="0">
              <a:buNone/>
            </a:pPr>
            <a:endParaRPr lang="en-NZ" dirty="0"/>
          </a:p>
          <a:p>
            <a:r>
              <a:rPr lang="en-NZ" sz="2000" b="1" dirty="0" smtClean="0"/>
              <a:t>Efficiency Use of Water  - Plan Change 1C (2021)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2000" dirty="0" smtClean="0"/>
              <a:t>	May affect some irrigation applications methods in some locations </a:t>
            </a: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1721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n-NZ" sz="3200" dirty="0" smtClean="0"/>
              <a:t>Irrigation Efficiency</a:t>
            </a:r>
            <a:br>
              <a:rPr lang="en-NZ" sz="3200" dirty="0" smtClean="0"/>
            </a:br>
            <a:r>
              <a:rPr lang="en-NZ" sz="3200" dirty="0" smtClean="0"/>
              <a:t>(</a:t>
            </a:r>
            <a:r>
              <a:rPr lang="en-NZ" sz="2800" dirty="0" smtClean="0"/>
              <a:t>The Amount of Water Applied That Stays In The Soil)</a:t>
            </a:r>
            <a:endParaRPr lang="en-NZ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557544"/>
              </p:ext>
            </p:extLst>
          </p:nvPr>
        </p:nvGraphicFramePr>
        <p:xfrm>
          <a:off x="1475656" y="1628800"/>
          <a:ext cx="5616624" cy="288031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575673"/>
                <a:gridCol w="1040951"/>
              </a:tblGrid>
              <a:tr h="480053">
                <a:tc>
                  <a:txBody>
                    <a:bodyPr/>
                    <a:lstStyle/>
                    <a:p>
                      <a:r>
                        <a:rPr lang="en-NZ" b="0" dirty="0" smtClean="0"/>
                        <a:t>Centre Pivot</a:t>
                      </a:r>
                      <a:endParaRPr lang="en-N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b="0" dirty="0" smtClean="0"/>
                        <a:t>90%</a:t>
                      </a:r>
                      <a:endParaRPr lang="en-NZ" b="0" dirty="0"/>
                    </a:p>
                  </a:txBody>
                  <a:tcPr anchor="ctr"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en-NZ" dirty="0" smtClean="0"/>
                        <a:t>Roto-Rainer</a:t>
                      </a:r>
                      <a:endParaRPr lang="en-N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80%</a:t>
                      </a:r>
                      <a:endParaRPr lang="en-NZ" dirty="0"/>
                    </a:p>
                  </a:txBody>
                  <a:tcPr anchor="ctr"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en-NZ" dirty="0" smtClean="0"/>
                        <a:t>Big Gun </a:t>
                      </a:r>
                      <a:endParaRPr lang="en-N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75%</a:t>
                      </a:r>
                      <a:endParaRPr lang="en-NZ" dirty="0"/>
                    </a:p>
                  </a:txBody>
                  <a:tcPr anchor="ctr"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en-NZ" dirty="0" smtClean="0"/>
                        <a:t>K-Line</a:t>
                      </a:r>
                      <a:endParaRPr lang="en-N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70%</a:t>
                      </a:r>
                      <a:endParaRPr lang="en-NZ" dirty="0"/>
                    </a:p>
                  </a:txBody>
                  <a:tcPr anchor="ctr"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en-NZ" dirty="0" smtClean="0"/>
                        <a:t>Border Dyke</a:t>
                      </a:r>
                      <a:endParaRPr lang="en-N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55%</a:t>
                      </a:r>
                      <a:endParaRPr lang="en-NZ" dirty="0"/>
                    </a:p>
                  </a:txBody>
                  <a:tcPr anchor="ctr"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en-NZ" dirty="0" smtClean="0"/>
                        <a:t>Winter Flood</a:t>
                      </a:r>
                      <a:endParaRPr lang="en-N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45%</a:t>
                      </a:r>
                      <a:endParaRPr lang="en-N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4795468"/>
            <a:ext cx="6768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 smtClean="0"/>
              <a:t>Increased efficiency leads to more intensive farming systems</a:t>
            </a:r>
            <a:endParaRPr lang="en-NZ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051720" y="5304170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 smtClean="0"/>
              <a:t>Increased production is essential </a:t>
            </a:r>
            <a:endParaRPr lang="en-NZ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066616" y="6021288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 smtClean="0"/>
              <a:t>Differences within the catchment depending on the ability to reuse the water</a:t>
            </a: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80199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741368"/>
          </a:xfrm>
        </p:spPr>
      </p:pic>
    </p:spTree>
    <p:extLst>
      <p:ext uri="{BB962C8B-B14F-4D97-AF65-F5344CB8AC3E}">
        <p14:creationId xmlns:p14="http://schemas.microsoft.com/office/powerpoint/2010/main" val="245037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 smtClean="0"/>
              <a:t>Irrigation Systems</a:t>
            </a:r>
            <a:endParaRPr lang="en-NZ" sz="32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371467"/>
              </p:ext>
            </p:extLst>
          </p:nvPr>
        </p:nvGraphicFramePr>
        <p:xfrm>
          <a:off x="683568" y="1556792"/>
          <a:ext cx="7772400" cy="4237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67944" y="594928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Pasture Yield (kg DM/ha)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5764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8002" cy="6858000"/>
          </a:xfrm>
        </p:spPr>
      </p:pic>
    </p:spTree>
    <p:extLst>
      <p:ext uri="{BB962C8B-B14F-4D97-AF65-F5344CB8AC3E}">
        <p14:creationId xmlns:p14="http://schemas.microsoft.com/office/powerpoint/2010/main" val="28272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dirty="0" smtClean="0"/>
              <a:t>Technology Driving Productivity</a:t>
            </a:r>
            <a:endParaRPr lang="en-NZ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0283142"/>
              </p:ext>
            </p:extLst>
          </p:nvPr>
        </p:nvGraphicFramePr>
        <p:xfrm>
          <a:off x="179512" y="1484784"/>
          <a:ext cx="8712968" cy="3509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512168"/>
                <a:gridCol w="1008112"/>
                <a:gridCol w="936104"/>
                <a:gridCol w="1296144"/>
                <a:gridCol w="1296144"/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b="1" dirty="0" smtClean="0">
                          <a:solidFill>
                            <a:schemeClr val="tx1"/>
                          </a:solidFill>
                        </a:rPr>
                        <a:t>Crop Yields</a:t>
                      </a:r>
                      <a:endParaRPr lang="en-N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Crop Yield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Cost/ha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Cost/kg</a:t>
                      </a:r>
                    </a:p>
                    <a:p>
                      <a:r>
                        <a:rPr lang="en-NZ" dirty="0" smtClean="0"/>
                        <a:t>DM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Return</a:t>
                      </a:r>
                      <a:r>
                        <a:rPr lang="en-NZ" baseline="0" dirty="0" smtClean="0"/>
                        <a:t> c/kg DM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Net Return c/kg DM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Net</a:t>
                      </a:r>
                      <a:r>
                        <a:rPr lang="en-NZ" baseline="0" dirty="0" smtClean="0"/>
                        <a:t> Surplus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bg1"/>
                          </a:solidFill>
                        </a:rPr>
                        <a:t>Pivot</a:t>
                      </a:r>
                      <a:endParaRPr lang="en-NZ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25,000 F-Beet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2500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10c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27c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17c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4,250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N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15,000 Kale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1500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9c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27c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18c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2,880</a:t>
                      </a:r>
                      <a:endParaRPr lang="en-NZ" dirty="0"/>
                    </a:p>
                  </a:txBody>
                  <a:tcPr/>
                </a:tc>
              </a:tr>
              <a:tr h="375032"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bg1"/>
                          </a:solidFill>
                        </a:rPr>
                        <a:t>Gun</a:t>
                      </a:r>
                      <a:endParaRPr lang="en-N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12,000 Kale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1,300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10c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27c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17c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2,040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bg1"/>
                          </a:solidFill>
                        </a:rPr>
                        <a:t>K-Line</a:t>
                      </a:r>
                      <a:endParaRPr lang="en-N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11,000 Kale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1,200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11c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27c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16c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1,700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bg1"/>
                          </a:solidFill>
                        </a:rPr>
                        <a:t>Border</a:t>
                      </a:r>
                      <a:r>
                        <a:rPr lang="en-NZ" baseline="0" dirty="0" smtClean="0">
                          <a:solidFill>
                            <a:schemeClr val="bg1"/>
                          </a:solidFill>
                        </a:rPr>
                        <a:t> Dyke</a:t>
                      </a:r>
                      <a:endParaRPr lang="en-N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9,000 Kale 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1,000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10c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27c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17c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1,530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bg1"/>
                          </a:solidFill>
                        </a:rPr>
                        <a:t>Wild Flood</a:t>
                      </a:r>
                      <a:r>
                        <a:rPr lang="en-NZ" baseline="0" dirty="0" smtClean="0">
                          <a:solidFill>
                            <a:schemeClr val="bg1"/>
                          </a:solidFill>
                        </a:rPr>
                        <a:t> Irrigation </a:t>
                      </a:r>
                      <a:endParaRPr lang="en-N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8,000 Kale 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1,000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10c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27c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17c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1,360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bg1"/>
                          </a:solidFill>
                        </a:rPr>
                        <a:t>Dryland </a:t>
                      </a:r>
                      <a:endParaRPr lang="en-N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5,000 Kale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800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16c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27c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11c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dirty="0" smtClean="0"/>
                        <a:t>700</a:t>
                      </a:r>
                      <a:endParaRPr lang="en-N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9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en-NZ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NZ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1800" b="1" dirty="0" smtClean="0"/>
              <a:t>  1.  Every Farming Business Has To Work Out A Strategy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NZ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NZ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Vision for Family &amp; The Business</a:t>
            </a:r>
          </a:p>
          <a:p>
            <a:pPr marL="457200" lvl="1" indent="0">
              <a:buNone/>
            </a:pPr>
            <a:endParaRPr lang="en-NZ" sz="900" dirty="0" smtClean="0">
              <a:solidFill>
                <a:srgbClr val="FF0000"/>
              </a:solidFill>
            </a:endParaRPr>
          </a:p>
          <a:p>
            <a:pPr marL="857250" lvl="2" indent="0">
              <a:buNone/>
            </a:pPr>
            <a:endParaRPr lang="en-NZ" sz="1800" b="1" u="sng" dirty="0" smtClean="0"/>
          </a:p>
          <a:p>
            <a:pPr lvl="2" indent="-285750"/>
            <a:r>
              <a:rPr lang="en-NZ" sz="1800" b="1" u="sng" dirty="0" smtClean="0"/>
              <a:t>Growth</a:t>
            </a:r>
            <a:r>
              <a:rPr lang="en-NZ" sz="1800" b="1" dirty="0" smtClean="0"/>
              <a:t>		Scale - /Diversity of land Use </a:t>
            </a:r>
          </a:p>
          <a:p>
            <a:pPr marL="857250" lvl="2" indent="0">
              <a:buNone/>
            </a:pPr>
            <a:r>
              <a:rPr lang="en-NZ" sz="1800" b="1" dirty="0" smtClean="0"/>
              <a:t>			Profitability</a:t>
            </a:r>
          </a:p>
          <a:p>
            <a:pPr marL="857250" lvl="2" indent="0">
              <a:buNone/>
            </a:pPr>
            <a:r>
              <a:rPr lang="en-NZ" sz="1800" b="1" dirty="0"/>
              <a:t>	</a:t>
            </a:r>
            <a:r>
              <a:rPr lang="en-NZ" sz="1800" b="1" dirty="0" smtClean="0"/>
              <a:t>		Enable Family &amp; Farm Succession </a:t>
            </a:r>
          </a:p>
          <a:p>
            <a:pPr marL="857250" lvl="2" indent="0">
              <a:buNone/>
            </a:pPr>
            <a:endParaRPr lang="en-NZ" sz="1200" b="1" dirty="0"/>
          </a:p>
          <a:p>
            <a:pPr marL="1160463" lvl="1" indent="-347663" defTabSz="246063">
              <a:buFont typeface="Arial" panose="020B0604020202020204" pitchFamily="34" charset="0"/>
              <a:buChar char="•"/>
            </a:pPr>
            <a:r>
              <a:rPr lang="en-NZ" sz="1800" b="1" dirty="0" smtClean="0"/>
              <a:t>Staying the Same</a:t>
            </a:r>
            <a:r>
              <a:rPr lang="en-NZ" sz="1800" b="1" dirty="0"/>
              <a:t>  </a:t>
            </a:r>
            <a:r>
              <a:rPr lang="en-NZ" sz="1800" b="1" dirty="0" smtClean="0"/>
              <a:t>  -   but legislation is driving change </a:t>
            </a:r>
          </a:p>
          <a:p>
            <a:pPr marL="457200" lvl="1" indent="0">
              <a:buNone/>
            </a:pPr>
            <a:endParaRPr lang="en-NZ" sz="1200" b="1" dirty="0"/>
          </a:p>
          <a:p>
            <a:pPr marL="1160463" lvl="1" indent="-347663" defTabSz="246063">
              <a:buFont typeface="Arial" panose="020B0604020202020204" pitchFamily="34" charset="0"/>
              <a:buChar char="•"/>
            </a:pPr>
            <a:r>
              <a:rPr lang="en-NZ" sz="1800" b="1" dirty="0" smtClean="0"/>
              <a:t>Selling    -   repurchasing elsewhere </a:t>
            </a:r>
          </a:p>
          <a:p>
            <a:pPr marL="457200" lvl="1" indent="0">
              <a:buNone/>
            </a:pPr>
            <a:r>
              <a:rPr lang="en-NZ" sz="1800" b="1" dirty="0" smtClean="0"/>
              <a:t>                             -    exit</a:t>
            </a:r>
          </a:p>
          <a:p>
            <a:pPr marL="1160463" lvl="1" indent="-347663" defTabSz="246063">
              <a:buFont typeface="Arial" panose="020B0604020202020204" pitchFamily="34" charset="0"/>
              <a:buChar char="•"/>
            </a:pPr>
            <a:r>
              <a:rPr lang="en-NZ" sz="1800" b="1" dirty="0" smtClean="0"/>
              <a:t>Retaining a passive investment – J.V. Model</a:t>
            </a:r>
          </a:p>
          <a:p>
            <a:pPr marL="57150" indent="0">
              <a:buNone/>
            </a:pPr>
            <a:endParaRPr lang="en-NZ" sz="1300" b="1" dirty="0" smtClean="0"/>
          </a:p>
          <a:p>
            <a:pPr marL="400050">
              <a:buAutoNum type="arabicPeriod" startAt="2"/>
            </a:pPr>
            <a:r>
              <a:rPr lang="en-NZ" sz="1800" b="1" dirty="0" smtClean="0"/>
              <a:t>Land price will be influenced by access to reliable water &amp; nutrient limitations </a:t>
            </a:r>
          </a:p>
          <a:p>
            <a:pPr marL="400050">
              <a:buAutoNum type="arabicPeriod" startAt="2"/>
            </a:pPr>
            <a:endParaRPr lang="en-NZ" sz="1800" b="1" dirty="0"/>
          </a:p>
          <a:p>
            <a:pPr marL="400050">
              <a:buAutoNum type="arabicPeriod" startAt="2"/>
            </a:pPr>
            <a:r>
              <a:rPr lang="en-NZ" sz="1800" b="1" dirty="0" smtClean="0"/>
              <a:t>Technology will continue to drive productivity</a:t>
            </a:r>
          </a:p>
          <a:p>
            <a:pPr marL="400050">
              <a:buAutoNum type="arabicPeriod" startAt="2"/>
            </a:pPr>
            <a:endParaRPr lang="en-NZ" sz="1800" b="1" dirty="0"/>
          </a:p>
          <a:p>
            <a:pPr marL="400050">
              <a:buAutoNum type="arabicPeriod" startAt="2"/>
            </a:pPr>
            <a:r>
              <a:rPr lang="en-NZ" sz="1800" b="1" dirty="0" smtClean="0"/>
              <a:t>We need to target high paying markets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623053" y="256490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592008" y="287558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592008" y="314096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052757" y="2060848"/>
            <a:ext cx="1407370" cy="229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/>
              <a:t>Strategy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9077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74632"/>
          </a:xfrm>
        </p:spPr>
      </p:pic>
    </p:spTree>
    <p:extLst>
      <p:ext uri="{BB962C8B-B14F-4D97-AF65-F5344CB8AC3E}">
        <p14:creationId xmlns:p14="http://schemas.microsoft.com/office/powerpoint/2010/main" val="162296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Business Are Farmers In?</a:t>
            </a:r>
            <a:endParaRPr lang="en-NZ" dirty="0"/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93725"/>
              </p:ext>
            </p:extLst>
          </p:nvPr>
        </p:nvGraphicFramePr>
        <p:xfrm>
          <a:off x="752475" y="1712913"/>
          <a:ext cx="7594600" cy="424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4" imgW="6827487" imgH="3820190" progId="Word.Document.12">
                  <p:embed/>
                </p:oleObj>
              </mc:Choice>
              <mc:Fallback>
                <p:oleObj name="Document" r:id="rId4" imgW="6827487" imgH="382019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2475" y="1712913"/>
                        <a:ext cx="7594600" cy="424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3635896" y="1988840"/>
            <a:ext cx="864096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120172" y="2348880"/>
            <a:ext cx="648072" cy="43204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276531" y="3789040"/>
            <a:ext cx="612068" cy="46273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400430" y="4581128"/>
            <a:ext cx="459602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29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953" y="-30714"/>
            <a:ext cx="9184953" cy="6888714"/>
          </a:xfrm>
        </p:spPr>
      </p:pic>
    </p:spTree>
    <p:extLst>
      <p:ext uri="{BB962C8B-B14F-4D97-AF65-F5344CB8AC3E}">
        <p14:creationId xmlns:p14="http://schemas.microsoft.com/office/powerpoint/2010/main" val="417574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565" y="0"/>
            <a:ext cx="9164614" cy="6873461"/>
          </a:xfrm>
        </p:spPr>
      </p:pic>
    </p:spTree>
    <p:extLst>
      <p:ext uri="{BB962C8B-B14F-4D97-AF65-F5344CB8AC3E}">
        <p14:creationId xmlns:p14="http://schemas.microsoft.com/office/powerpoint/2010/main" val="275371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dirty="0" smtClean="0"/>
              <a:t>ROA &amp; Increase In Land Value </a:t>
            </a:r>
            <a:endParaRPr lang="en-NZ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8244408" y="5086881"/>
            <a:ext cx="899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dirty="0" smtClean="0">
                <a:solidFill>
                  <a:schemeClr val="bg1"/>
                </a:solidFill>
              </a:rPr>
              <a:t>2014</a:t>
            </a:r>
          </a:p>
          <a:p>
            <a:r>
              <a:rPr lang="en-NZ" sz="1400" dirty="0" smtClean="0">
                <a:solidFill>
                  <a:schemeClr val="bg1"/>
                </a:solidFill>
              </a:rPr>
              <a:t>Estimate</a:t>
            </a:r>
            <a:endParaRPr lang="en-NZ" sz="1400" dirty="0">
              <a:solidFill>
                <a:schemeClr val="bg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357773"/>
              </p:ext>
            </p:extLst>
          </p:nvPr>
        </p:nvGraphicFramePr>
        <p:xfrm>
          <a:off x="107504" y="1268760"/>
          <a:ext cx="901776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951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799065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NZ" sz="3600" dirty="0" smtClean="0"/>
              <a:t>Assets, Equity &amp; Debt 2001-2014</a:t>
            </a:r>
            <a:br>
              <a:rPr lang="en-NZ" sz="3600" dirty="0" smtClean="0"/>
            </a:br>
            <a:r>
              <a:rPr lang="en-NZ" sz="3600" dirty="0" smtClean="0"/>
              <a:t/>
            </a:r>
            <a:br>
              <a:rPr lang="en-NZ" sz="3600" dirty="0" smtClean="0"/>
            </a:br>
            <a:r>
              <a:rPr lang="en-NZ" sz="2700" dirty="0" smtClean="0"/>
              <a:t>Central Otago Farming Business Balance Sheet </a:t>
            </a: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8318762"/>
              </p:ext>
            </p:extLst>
          </p:nvPr>
        </p:nvGraphicFramePr>
        <p:xfrm>
          <a:off x="179512" y="1700808"/>
          <a:ext cx="885698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906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3568" y="1052736"/>
            <a:ext cx="8229600" cy="1228998"/>
          </a:xfrm>
        </p:spPr>
        <p:txBody>
          <a:bodyPr>
            <a:normAutofit fontScale="90000"/>
          </a:bodyPr>
          <a:lstStyle/>
          <a:p>
            <a:r>
              <a:rPr lang="en-NZ" sz="3600" dirty="0" smtClean="0"/>
              <a:t>Average Central Otago Farming Business</a:t>
            </a:r>
            <a:r>
              <a:rPr lang="en-NZ" sz="3100" dirty="0" smtClean="0"/>
              <a:t/>
            </a:r>
            <a:br>
              <a:rPr lang="en-NZ" sz="3100" dirty="0" smtClean="0"/>
            </a:br>
            <a:r>
              <a:rPr lang="en-NZ" sz="3100" dirty="0" smtClean="0"/>
              <a:t>         </a:t>
            </a:r>
            <a:r>
              <a:rPr lang="en-NZ" sz="3100" dirty="0"/>
              <a:t/>
            </a:r>
            <a:br>
              <a:rPr lang="en-NZ" sz="3100" dirty="0"/>
            </a:br>
            <a:r>
              <a:rPr lang="en-NZ" sz="3100" dirty="0" smtClean="0"/>
              <a:t>           Last 13 Years (2001 – 2014)</a:t>
            </a:r>
            <a:endParaRPr lang="en-NZ" sz="31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8969340"/>
              </p:ext>
            </p:extLst>
          </p:nvPr>
        </p:nvGraphicFramePr>
        <p:xfrm>
          <a:off x="755576" y="2852936"/>
          <a:ext cx="8147052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1008112"/>
                <a:gridCol w="2149896"/>
                <a:gridCol w="1008112"/>
                <a:gridCol w="1594324"/>
              </a:tblGrid>
              <a:tr h="370840"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/>
                        <a:t>$</a:t>
                      </a:r>
                    </a:p>
                    <a:p>
                      <a:pPr algn="ctr"/>
                      <a:r>
                        <a:rPr lang="en-NZ" dirty="0" smtClean="0"/>
                        <a:t>8,000</a:t>
                      </a:r>
                      <a:r>
                        <a:rPr lang="en-NZ" baseline="0" dirty="0" smtClean="0"/>
                        <a:t> stock units </a:t>
                      </a:r>
                      <a:endParaRPr lang="en-N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/>
                        <a:t>Annual % ↑</a:t>
                      </a:r>
                      <a:endParaRPr lang="en-N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/>
                        <a:t>Annual Compound</a:t>
                      </a:r>
                      <a:endParaRPr lang="en-N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Assets $280</a:t>
                      </a:r>
                      <a:r>
                        <a:rPr lang="en-NZ" baseline="0" dirty="0" smtClean="0"/>
                        <a:t> to $1000/su</a:t>
                      </a:r>
                      <a:endParaRPr lang="en-N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+260%</a:t>
                      </a:r>
                      <a:endParaRPr lang="en-N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+ $5.76m</a:t>
                      </a:r>
                      <a:endParaRPr lang="en-N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+ 12%</a:t>
                      </a:r>
                      <a:endParaRPr lang="en-N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+ 9%</a:t>
                      </a:r>
                      <a:endParaRPr lang="en-N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Debt    $80 to $160/su</a:t>
                      </a:r>
                      <a:endParaRPr lang="en-N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+100%</a:t>
                      </a:r>
                      <a:endParaRPr lang="en-N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+ $0.64m</a:t>
                      </a:r>
                      <a:endParaRPr lang="en-N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+  8%</a:t>
                      </a:r>
                      <a:endParaRPr lang="en-N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+ 6%</a:t>
                      </a:r>
                      <a:endParaRPr lang="en-N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Equity  $200 to $720/su</a:t>
                      </a:r>
                      <a:endParaRPr lang="en-N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+260%</a:t>
                      </a:r>
                      <a:endParaRPr lang="en-N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+ $5.12m</a:t>
                      </a:r>
                      <a:endParaRPr lang="en-N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+ 12%</a:t>
                      </a:r>
                      <a:endParaRPr lang="en-N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+ 9%</a:t>
                      </a:r>
                      <a:endParaRPr lang="en-NZ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80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67544" y="7085151"/>
            <a:ext cx="8385154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altLang="en-US" sz="2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NZ" altLang="en-US" sz="2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dirty="0" smtClean="0"/>
              <a:t>Land Values </a:t>
            </a:r>
            <a:endParaRPr lang="en-NZ" sz="32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46196" y="1196752"/>
            <a:ext cx="8229600" cy="5184576"/>
          </a:xfrm>
        </p:spPr>
        <p:txBody>
          <a:bodyPr anchor="ctr">
            <a:normAutofit fontScale="70000" lnSpcReduction="20000"/>
          </a:bodyPr>
          <a:lstStyle/>
          <a:p>
            <a:pPr marL="109728" indent="0">
              <a:buNone/>
            </a:pPr>
            <a:r>
              <a:rPr lang="en-NZ" dirty="0" smtClean="0"/>
              <a:t>→ Providing 85% of Increase in Wealth Over Time</a:t>
            </a:r>
          </a:p>
          <a:p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endParaRPr lang="en-NZ" sz="2300" dirty="0" smtClean="0"/>
          </a:p>
          <a:p>
            <a:endParaRPr lang="en-NZ" sz="2300" dirty="0" smtClean="0"/>
          </a:p>
          <a:p>
            <a:endParaRPr lang="en-NZ" sz="2300" dirty="0"/>
          </a:p>
          <a:p>
            <a:r>
              <a:rPr lang="en-NZ" sz="2300" dirty="0" smtClean="0"/>
              <a:t>Land  </a:t>
            </a:r>
            <a:r>
              <a:rPr lang="en-NZ" sz="2300" dirty="0"/>
              <a:t>Value Driver – Shift from </a:t>
            </a:r>
            <a:r>
              <a:rPr lang="en-NZ" sz="2300" dirty="0" smtClean="0"/>
              <a:t>land </a:t>
            </a:r>
            <a:r>
              <a:rPr lang="en-NZ" sz="2300" dirty="0">
                <a:sym typeface="Symbol"/>
              </a:rPr>
              <a:t></a:t>
            </a:r>
            <a:r>
              <a:rPr lang="en-NZ" sz="2300" dirty="0"/>
              <a:t> </a:t>
            </a:r>
            <a:r>
              <a:rPr lang="en-NZ" sz="2300" dirty="0" smtClean="0"/>
              <a:t>reliable water </a:t>
            </a:r>
            <a:r>
              <a:rPr lang="en-NZ" sz="2300" dirty="0" smtClean="0">
                <a:sym typeface="Symbol"/>
              </a:rPr>
              <a:t> n</a:t>
            </a:r>
            <a:r>
              <a:rPr lang="en-NZ" sz="2300" dirty="0" smtClean="0"/>
              <a:t>utrient caps.</a:t>
            </a:r>
          </a:p>
          <a:p>
            <a:endParaRPr lang="en-NZ" sz="2300" dirty="0"/>
          </a:p>
          <a:p>
            <a:r>
              <a:rPr lang="en-NZ" sz="2300" dirty="0"/>
              <a:t>Access to </a:t>
            </a:r>
            <a:r>
              <a:rPr lang="en-NZ" sz="2300" dirty="0" smtClean="0"/>
              <a:t>reliable water </a:t>
            </a:r>
            <a:r>
              <a:rPr lang="en-NZ" sz="2300" dirty="0"/>
              <a:t>is now driving land value.</a:t>
            </a:r>
          </a:p>
          <a:p>
            <a:pPr marL="109728" indent="0">
              <a:buNone/>
            </a:pPr>
            <a:r>
              <a:rPr lang="en-NZ" sz="2300" dirty="0"/>
              <a:t> </a:t>
            </a:r>
          </a:p>
          <a:p>
            <a:r>
              <a:rPr lang="en-NZ" sz="2300" dirty="0"/>
              <a:t>Nutrient Caps will limit land value in future.  </a:t>
            </a:r>
          </a:p>
          <a:p>
            <a:endParaRPr lang="en-NZ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759610"/>
              </p:ext>
            </p:extLst>
          </p:nvPr>
        </p:nvGraphicFramePr>
        <p:xfrm>
          <a:off x="755576" y="1844825"/>
          <a:ext cx="6768752" cy="24482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65614"/>
                <a:gridCol w="1101569"/>
                <a:gridCol w="1101569"/>
              </a:tblGrid>
              <a:tr h="299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Land Value Drivers</a:t>
                      </a:r>
                      <a:endParaRPr lang="en-N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dirty="0" smtClean="0">
                          <a:effectLst/>
                        </a:rPr>
                        <a:t>Old</a:t>
                      </a:r>
                      <a:endParaRPr lang="en-N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New</a:t>
                      </a:r>
                      <a:endParaRPr lang="en-N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9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Returns</a:t>
                      </a:r>
                      <a:endParaRPr lang="en-N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b="1" dirty="0">
                          <a:effectLst/>
                          <a:sym typeface="Symbol"/>
                        </a:rPr>
                        <a:t></a:t>
                      </a:r>
                      <a:endParaRPr lang="en-N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b="1" dirty="0">
                          <a:effectLst/>
                          <a:sym typeface="Symbol"/>
                        </a:rPr>
                        <a:t></a:t>
                      </a:r>
                      <a:endParaRPr lang="en-N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9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Access to </a:t>
                      </a:r>
                      <a:r>
                        <a:rPr lang="en-NZ" sz="1800" dirty="0" smtClean="0">
                          <a:effectLst/>
                        </a:rPr>
                        <a:t>Debt/Capital</a:t>
                      </a:r>
                      <a:endParaRPr lang="en-N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b="1" dirty="0">
                          <a:effectLst/>
                          <a:sym typeface="Symbol"/>
                        </a:rPr>
                        <a:t></a:t>
                      </a:r>
                      <a:endParaRPr lang="en-N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b="1" dirty="0">
                          <a:effectLst/>
                          <a:sym typeface="Symbol"/>
                        </a:rPr>
                        <a:t></a:t>
                      </a:r>
                      <a:endParaRPr lang="en-N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9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Cost of Debt/Capital</a:t>
                      </a:r>
                      <a:endParaRPr lang="en-NZ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en-N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en-N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9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Access to Water </a:t>
                      </a:r>
                      <a:endParaRPr lang="en-N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b="1" dirty="0">
                          <a:effectLst/>
                          <a:sym typeface="Symbol"/>
                        </a:rPr>
                        <a:t></a:t>
                      </a:r>
                      <a:endParaRPr lang="en-N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b="1" dirty="0" smtClean="0">
                          <a:effectLst/>
                          <a:sym typeface="Symbol"/>
                        </a:rPr>
                        <a:t></a:t>
                      </a:r>
                      <a:endParaRPr lang="en-N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0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Access to Reliable Water </a:t>
                      </a:r>
                      <a:endParaRPr lang="en-N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b="1" dirty="0">
                          <a:effectLst/>
                        </a:rPr>
                        <a:t> </a:t>
                      </a:r>
                      <a:endParaRPr lang="en-N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b="1" dirty="0">
                          <a:effectLst/>
                          <a:sym typeface="Symbol"/>
                        </a:rPr>
                        <a:t></a:t>
                      </a:r>
                      <a:endParaRPr lang="en-N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0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Ability for Land Use Charge</a:t>
                      </a:r>
                      <a:endParaRPr lang="en-N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b="1" dirty="0">
                          <a:effectLst/>
                        </a:rPr>
                        <a:t> </a:t>
                      </a:r>
                      <a:endParaRPr lang="en-N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b="1" dirty="0">
                          <a:effectLst/>
                          <a:sym typeface="Symbol"/>
                        </a:rPr>
                        <a:t></a:t>
                      </a:r>
                      <a:endParaRPr lang="en-N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09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Nutrient </a:t>
                      </a:r>
                      <a:r>
                        <a:rPr lang="en-NZ" sz="1800" dirty="0" smtClean="0">
                          <a:effectLst/>
                        </a:rPr>
                        <a:t>Limits</a:t>
                      </a:r>
                      <a:endParaRPr lang="en-N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b="1" dirty="0">
                          <a:effectLst/>
                        </a:rPr>
                        <a:t> </a:t>
                      </a:r>
                      <a:endParaRPr lang="en-N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1800" b="1" dirty="0">
                          <a:effectLst/>
                          <a:sym typeface="Symbol"/>
                        </a:rPr>
                        <a:t></a:t>
                      </a:r>
                      <a:endParaRPr lang="en-N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546350" y="2784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35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89640" cy="1143000"/>
          </a:xfrm>
        </p:spPr>
        <p:txBody>
          <a:bodyPr>
            <a:normAutofit/>
          </a:bodyPr>
          <a:lstStyle/>
          <a:p>
            <a:r>
              <a:rPr lang="en-NZ" sz="3200" dirty="0" smtClean="0"/>
              <a:t>Value of Water &amp; Its Impact On Land Price</a:t>
            </a:r>
            <a:endParaRPr lang="en-NZ" sz="3200" b="1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505798"/>
              </p:ext>
            </p:extLst>
          </p:nvPr>
        </p:nvGraphicFramePr>
        <p:xfrm>
          <a:off x="251520" y="1196752"/>
          <a:ext cx="8229600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958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</TotalTime>
  <Words>388</Words>
  <Application>Microsoft Office PowerPoint</Application>
  <PresentationFormat>On-screen Show (4:3)</PresentationFormat>
  <Paragraphs>192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Document</vt:lpstr>
      <vt:lpstr>The Changing Face of Farming  </vt:lpstr>
      <vt:lpstr>What Business Are Farmers In?</vt:lpstr>
      <vt:lpstr>PowerPoint Presentation</vt:lpstr>
      <vt:lpstr>PowerPoint Presentation</vt:lpstr>
      <vt:lpstr>ROA &amp; Increase In Land Value </vt:lpstr>
      <vt:lpstr>Assets, Equity &amp; Debt 2001-2014  Central Otago Farming Business Balance Sheet  </vt:lpstr>
      <vt:lpstr>Average Central Otago Farming Business                      Last 13 Years (2001 – 2014)</vt:lpstr>
      <vt:lpstr>Land Values </vt:lpstr>
      <vt:lpstr>Value of Water &amp; Its Impact On Land Price</vt:lpstr>
      <vt:lpstr>What Are The Implications of Legislation</vt:lpstr>
      <vt:lpstr>Irrigation Efficiency (The Amount of Water Applied That Stays In The Soil)</vt:lpstr>
      <vt:lpstr>PowerPoint Presentation</vt:lpstr>
      <vt:lpstr>Irrigation Systems</vt:lpstr>
      <vt:lpstr>PowerPoint Presentation</vt:lpstr>
      <vt:lpstr>Technology Driving Productivity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Changing Face of Farming</dc:title>
  <dc:creator>Sharee Bentley</dc:creator>
  <cp:lastModifiedBy>Warwick Hawker</cp:lastModifiedBy>
  <cp:revision>53</cp:revision>
  <cp:lastPrinted>2014-06-12T00:14:25Z</cp:lastPrinted>
  <dcterms:created xsi:type="dcterms:W3CDTF">2014-06-05T01:41:40Z</dcterms:created>
  <dcterms:modified xsi:type="dcterms:W3CDTF">2014-06-12T01:15:40Z</dcterms:modified>
</cp:coreProperties>
</file>